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311" r:id="rId5"/>
    <p:sldId id="287" r:id="rId6"/>
    <p:sldId id="318" r:id="rId7"/>
    <p:sldId id="319" r:id="rId8"/>
    <p:sldId id="317" r:id="rId9"/>
    <p:sldId id="288" r:id="rId10"/>
    <p:sldId id="313" r:id="rId11"/>
    <p:sldId id="312" r:id="rId12"/>
    <p:sldId id="314"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2" r:id="rId26"/>
    <p:sldId id="301" r:id="rId27"/>
    <p:sldId id="303" r:id="rId28"/>
    <p:sldId id="304" r:id="rId29"/>
    <p:sldId id="306" r:id="rId30"/>
    <p:sldId id="305" r:id="rId31"/>
    <p:sldId id="310" r:id="rId32"/>
    <p:sldId id="315" r:id="rId33"/>
    <p:sldId id="31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2/25/2022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326" y="117567"/>
            <a:ext cx="9797340" cy="6400800"/>
          </a:xfrm>
          <a:prstGeom prst="rect">
            <a:avLst/>
          </a:prstGeom>
          <a:ln>
            <a:noFill/>
          </a:ln>
          <a:effectLst>
            <a:softEdge rad="112500"/>
          </a:effectLst>
        </p:spPr>
      </p:pic>
      <p:sp>
        <p:nvSpPr>
          <p:cNvPr id="2" name="Titolo 1"/>
          <p:cNvSpPr>
            <a:spLocks noGrp="1"/>
          </p:cNvSpPr>
          <p:nvPr>
            <p:ph type="ctrTitle"/>
          </p:nvPr>
        </p:nvSpPr>
        <p:spPr/>
        <p:txBody>
          <a:bodyPr/>
          <a:lstStyle/>
          <a:p>
            <a:r>
              <a:rPr lang="it-IT" dirty="0"/>
              <a:t>Corso di </a:t>
            </a:r>
            <a:r>
              <a:rPr lang="it-IT" dirty="0" smtClean="0"/>
              <a:t/>
            </a:r>
            <a:br>
              <a:rPr lang="it-IT" dirty="0" smtClean="0"/>
            </a:br>
            <a:r>
              <a:rPr lang="it-IT" dirty="0" smtClean="0"/>
              <a:t>ARTE LITURGICA</a:t>
            </a:r>
            <a:endParaRPr lang="it-IT" dirty="0"/>
          </a:p>
        </p:txBody>
      </p:sp>
      <p:sp>
        <p:nvSpPr>
          <p:cNvPr id="3" name="Sottotitolo 2"/>
          <p:cNvSpPr>
            <a:spLocks noGrp="1"/>
          </p:cNvSpPr>
          <p:nvPr>
            <p:ph type="subTitle" idx="1"/>
          </p:nvPr>
        </p:nvSpPr>
        <p:spPr/>
        <p:txBody>
          <a:bodyPr>
            <a:normAutofit/>
          </a:bodyPr>
          <a:lstStyle/>
          <a:p>
            <a:endParaRPr lang="it-IT" b="1" smtClean="0"/>
          </a:p>
          <a:p>
            <a:r>
              <a:rPr lang="it-IT" b="1" smtClean="0"/>
              <a:t>L’ALTARE </a:t>
            </a:r>
            <a:r>
              <a:rPr lang="it-IT" b="1" dirty="0" smtClean="0"/>
              <a:t>E LA TORRE CAMPANARIA</a:t>
            </a:r>
            <a:endParaRPr lang="it-IT" b="1" dirty="0"/>
          </a:p>
        </p:txBody>
      </p:sp>
    </p:spTree>
    <p:extLst>
      <p:ext uri="{BB962C8B-B14F-4D97-AF65-F5344CB8AC3E}">
        <p14:creationId xmlns:p14="http://schemas.microsoft.com/office/powerpoint/2010/main" val="418020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Torre medievale di </a:t>
            </a:r>
            <a:r>
              <a:rPr lang="it-IT" dirty="0" err="1" smtClean="0"/>
              <a:t>Ulm</a:t>
            </a:r>
            <a:endParaRPr lang="it-IT" dirty="0"/>
          </a:p>
        </p:txBody>
      </p:sp>
      <p:pic>
        <p:nvPicPr>
          <p:cNvPr id="1026" name="Picture 2" descr="Torre medievale di Ulm a Ulm: 2 opinioni e 11 fo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795" y="2304506"/>
            <a:ext cx="5728335"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871063" y="2304506"/>
            <a:ext cx="4807131" cy="2862322"/>
          </a:xfrm>
          <a:prstGeom prst="rect">
            <a:avLst/>
          </a:prstGeom>
          <a:noFill/>
        </p:spPr>
        <p:txBody>
          <a:bodyPr wrap="square" rtlCol="0">
            <a:spAutoFit/>
          </a:bodyPr>
          <a:lstStyle/>
          <a:p>
            <a:r>
              <a:rPr lang="it-IT" sz="3600" dirty="0" err="1" smtClean="0"/>
              <a:t>Ulm</a:t>
            </a:r>
            <a:r>
              <a:rPr lang="it-IT" sz="3600" dirty="0" smtClean="0"/>
              <a:t> si trova in Germania tra Stoccarda e Monaco, sulle rive del Danubio</a:t>
            </a:r>
            <a:endParaRPr lang="it-IT" sz="3600" dirty="0"/>
          </a:p>
        </p:txBody>
      </p:sp>
    </p:spTree>
    <p:extLst>
      <p:ext uri="{BB962C8B-B14F-4D97-AF65-F5344CB8AC3E}">
        <p14:creationId xmlns:p14="http://schemas.microsoft.com/office/powerpoint/2010/main" val="40465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duomo di </a:t>
            </a:r>
            <a:r>
              <a:rPr lang="it-IT" dirty="0" err="1" smtClean="0"/>
              <a:t>Ulm</a:t>
            </a:r>
            <a:endParaRPr lang="it-IT" dirty="0"/>
          </a:p>
        </p:txBody>
      </p:sp>
      <p:pic>
        <p:nvPicPr>
          <p:cNvPr id="2050" name="Picture 2" descr="Duomo di Ulma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5360" y="2382883"/>
            <a:ext cx="1829309"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49531" y="2207623"/>
            <a:ext cx="6858000" cy="3416320"/>
          </a:xfrm>
          <a:prstGeom prst="rect">
            <a:avLst/>
          </a:prstGeom>
          <a:noFill/>
        </p:spPr>
        <p:txBody>
          <a:bodyPr wrap="square" rtlCol="0">
            <a:spAutoFit/>
          </a:bodyPr>
          <a:lstStyle/>
          <a:p>
            <a:endParaRPr lang="it-IT" sz="3600" dirty="0" smtClean="0"/>
          </a:p>
          <a:p>
            <a:r>
              <a:rPr lang="it-IT" sz="3600" dirty="0" smtClean="0"/>
              <a:t>Il duomo di </a:t>
            </a:r>
            <a:r>
              <a:rPr lang="it-IT" sz="3600" dirty="0" err="1" smtClean="0"/>
              <a:t>Ulm</a:t>
            </a:r>
            <a:r>
              <a:rPr lang="it-IT" sz="3600" dirty="0" smtClean="0"/>
              <a:t> ha il campanile più alto d’Europa. La guglia, a 161 metri, è raggiungibile con 768 scalini.</a:t>
            </a:r>
          </a:p>
          <a:p>
            <a:r>
              <a:rPr lang="it-IT" sz="3600" dirty="0" err="1" smtClean="0"/>
              <a:t>Ulm</a:t>
            </a:r>
            <a:r>
              <a:rPr lang="it-IT" sz="3600" dirty="0" smtClean="0"/>
              <a:t> è la città di Albert Einstein.</a:t>
            </a:r>
            <a:endParaRPr lang="it-IT" sz="3600" dirty="0"/>
          </a:p>
        </p:txBody>
      </p:sp>
    </p:spTree>
    <p:extLst>
      <p:ext uri="{BB962C8B-B14F-4D97-AF65-F5344CB8AC3E}">
        <p14:creationId xmlns:p14="http://schemas.microsoft.com/office/powerpoint/2010/main" val="3411133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Simbolismo della torre campanaria</a:t>
            </a:r>
            <a:endParaRPr lang="it-IT" dirty="0"/>
          </a:p>
        </p:txBody>
      </p:sp>
      <p:sp>
        <p:nvSpPr>
          <p:cNvPr id="3" name="Segnaposto contenuto 2"/>
          <p:cNvSpPr>
            <a:spLocks noGrp="1"/>
          </p:cNvSpPr>
          <p:nvPr>
            <p:ph idx="1"/>
          </p:nvPr>
        </p:nvSpPr>
        <p:spPr/>
        <p:txBody>
          <a:bodyPr>
            <a:noAutofit/>
          </a:bodyPr>
          <a:lstStyle/>
          <a:p>
            <a:pPr marL="0" indent="0">
              <a:buNone/>
            </a:pPr>
            <a:r>
              <a:rPr lang="it-IT" sz="2800" dirty="0" smtClean="0">
                <a:effectLst/>
              </a:rPr>
              <a:t>«La </a:t>
            </a:r>
            <a:r>
              <a:rPr lang="it-IT" sz="2800" dirty="0">
                <a:effectLst/>
              </a:rPr>
              <a:t>torre campanaria in una chiesa, con la sua altezza, è come un dito che indica il cielo, ed è segno dell’unione che c’è tra il cielo e la terra, tra il divino e l’umano. Vuole esprimere un importante messaggio: questo è il luogo in cui Dio si è reso presente compiendo </a:t>
            </a:r>
            <a:r>
              <a:rPr lang="it-IT" sz="2800" dirty="0" smtClean="0">
                <a:effectLst/>
              </a:rPr>
              <a:t>prodigi»</a:t>
            </a:r>
          </a:p>
          <a:p>
            <a:pPr marL="0" indent="0" algn="r">
              <a:buNone/>
            </a:pPr>
            <a:r>
              <a:rPr lang="it-IT" sz="2800" dirty="0" smtClean="0">
                <a:effectLst/>
              </a:rPr>
              <a:t>E. Casella, </a:t>
            </a:r>
            <a:r>
              <a:rPr lang="it-IT" sz="2800" i="1" dirty="0" smtClean="0">
                <a:effectLst/>
              </a:rPr>
              <a:t>Gesti e segni nella liturgia,</a:t>
            </a:r>
            <a:r>
              <a:rPr lang="it-IT" sz="2800" dirty="0" smtClean="0">
                <a:effectLst/>
              </a:rPr>
              <a:t> Rieti, 2021, pag. 11 </a:t>
            </a:r>
            <a:endParaRPr lang="it-IT" sz="2800" dirty="0"/>
          </a:p>
        </p:txBody>
      </p:sp>
    </p:spTree>
    <p:extLst>
      <p:ext uri="{BB962C8B-B14F-4D97-AF65-F5344CB8AC3E}">
        <p14:creationId xmlns:p14="http://schemas.microsoft.com/office/powerpoint/2010/main" val="3158057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 Pierre de </a:t>
            </a:r>
            <a:r>
              <a:rPr lang="it-IT" dirty="0" err="1" smtClean="0"/>
              <a:t>clages</a:t>
            </a:r>
            <a:endParaRPr lang="it-IT" dirty="0"/>
          </a:p>
        </p:txBody>
      </p:sp>
      <p:sp>
        <p:nvSpPr>
          <p:cNvPr id="3" name="Segnaposto contenuto 2"/>
          <p:cNvSpPr>
            <a:spLocks noGrp="1"/>
          </p:cNvSpPr>
          <p:nvPr>
            <p:ph idx="1"/>
          </p:nvPr>
        </p:nvSpPr>
        <p:spPr/>
        <p:txBody>
          <a:bodyPr>
            <a:normAutofit/>
          </a:bodyPr>
          <a:lstStyle/>
          <a:p>
            <a:pPr marL="0" indent="0">
              <a:buNone/>
            </a:pPr>
            <a:r>
              <a:rPr lang="it-IT" sz="3200" dirty="0" smtClean="0"/>
              <a:t>Nel caso della chiesa di S. Pierre de </a:t>
            </a:r>
            <a:r>
              <a:rPr lang="it-IT" sz="3200" dirty="0" err="1" smtClean="0"/>
              <a:t>Clages</a:t>
            </a:r>
            <a:r>
              <a:rPr lang="it-IT" sz="3200" dirty="0" smtClean="0"/>
              <a:t>, che probabilmente copia la chiesa di Cluny il campanile ottagonale, simbolo della risurrezione di Cristo, si trova proprio sopra il presbiterio e quindi annuncia il sacrificio di Cristo sull’altare.</a:t>
            </a:r>
            <a:endParaRPr lang="it-IT" sz="3200" dirty="0"/>
          </a:p>
        </p:txBody>
      </p:sp>
    </p:spTree>
    <p:extLst>
      <p:ext uri="{BB962C8B-B14F-4D97-AF65-F5344CB8AC3E}">
        <p14:creationId xmlns:p14="http://schemas.microsoft.com/office/powerpoint/2010/main" val="1802091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Simbolismo dell’ottagono</a:t>
            </a:r>
            <a:endParaRPr lang="it-IT" dirty="0"/>
          </a:p>
        </p:txBody>
      </p:sp>
      <p:pic>
        <p:nvPicPr>
          <p:cNvPr id="4" name="Segnaposto contenuto 3" descr="L'église romaine de Saint-&lt;strong&gt;Pierre&lt;/strong&gt;-de-&lt;strong&gt;Clages&lt;/strong&gt; | Di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2108562"/>
            <a:ext cx="3996195" cy="3695700"/>
          </a:xfrm>
        </p:spPr>
      </p:pic>
      <p:sp>
        <p:nvSpPr>
          <p:cNvPr id="5" name="CasellaDiTesto 4"/>
          <p:cNvSpPr txBox="1"/>
          <p:nvPr/>
        </p:nvSpPr>
        <p:spPr>
          <a:xfrm>
            <a:off x="5473337" y="2233749"/>
            <a:ext cx="6008914" cy="2862322"/>
          </a:xfrm>
          <a:prstGeom prst="rect">
            <a:avLst/>
          </a:prstGeom>
          <a:noFill/>
        </p:spPr>
        <p:txBody>
          <a:bodyPr wrap="square" rtlCol="0">
            <a:spAutoFit/>
          </a:bodyPr>
          <a:lstStyle/>
          <a:p>
            <a:endParaRPr lang="it-IT" sz="3600" dirty="0" smtClean="0"/>
          </a:p>
          <a:p>
            <a:endParaRPr lang="it-IT" sz="3600" dirty="0"/>
          </a:p>
          <a:p>
            <a:r>
              <a:rPr lang="it-IT" sz="3600" dirty="0" smtClean="0"/>
              <a:t>Qui non viene sottolineata la facciata della chiesa con il campanile ma l’altare.</a:t>
            </a:r>
            <a:endParaRPr lang="it-IT" sz="3600" dirty="0"/>
          </a:p>
        </p:txBody>
      </p:sp>
    </p:spTree>
    <p:extLst>
      <p:ext uri="{BB962C8B-B14F-4D97-AF65-F5344CB8AC3E}">
        <p14:creationId xmlns:p14="http://schemas.microsoft.com/office/powerpoint/2010/main" val="1286573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descr="Eglise romane à Saint-Pierre-de-Clages (Vala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96615" y="2304506"/>
            <a:ext cx="4172034"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227909" y="2599509"/>
            <a:ext cx="5264331" cy="3108543"/>
          </a:xfrm>
          <a:prstGeom prst="rect">
            <a:avLst/>
          </a:prstGeom>
          <a:noFill/>
        </p:spPr>
        <p:txBody>
          <a:bodyPr wrap="square" rtlCol="0">
            <a:spAutoFit/>
          </a:bodyPr>
          <a:lstStyle/>
          <a:p>
            <a:endParaRPr lang="it-IT" sz="2800" dirty="0" smtClean="0"/>
          </a:p>
          <a:p>
            <a:endParaRPr lang="it-IT" sz="2800" dirty="0"/>
          </a:p>
          <a:p>
            <a:endParaRPr lang="it-IT" sz="2800" dirty="0" smtClean="0"/>
          </a:p>
          <a:p>
            <a:endParaRPr lang="it-IT" sz="2800" dirty="0"/>
          </a:p>
          <a:p>
            <a:r>
              <a:rPr lang="it-IT" sz="2800" dirty="0" smtClean="0"/>
              <a:t>Chiesa romanica dell’XI secolo</a:t>
            </a:r>
          </a:p>
          <a:p>
            <a:r>
              <a:rPr lang="it-IT" sz="2800" dirty="0" smtClean="0"/>
              <a:t>Saint Pierre de </a:t>
            </a:r>
            <a:r>
              <a:rPr lang="it-IT" sz="2800" dirty="0" err="1" smtClean="0"/>
              <a:t>Clages</a:t>
            </a:r>
            <a:r>
              <a:rPr lang="it-IT" sz="2800" dirty="0" smtClean="0"/>
              <a:t> in Svizzera</a:t>
            </a:r>
            <a:endParaRPr lang="it-IT" sz="2800" dirty="0"/>
          </a:p>
        </p:txBody>
      </p:sp>
    </p:spTree>
    <p:extLst>
      <p:ext uri="{BB962C8B-B14F-4D97-AF65-F5344CB8AC3E}">
        <p14:creationId xmlns:p14="http://schemas.microsoft.com/office/powerpoint/2010/main" val="1751198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Altare pagano e altare cristiano</a:t>
            </a:r>
            <a:endParaRPr lang="it-IT" dirty="0"/>
          </a:p>
        </p:txBody>
      </p:sp>
      <p:sp>
        <p:nvSpPr>
          <p:cNvPr id="3" name="Segnaposto contenuto 2"/>
          <p:cNvSpPr>
            <a:spLocks noGrp="1"/>
          </p:cNvSpPr>
          <p:nvPr>
            <p:ph idx="1"/>
          </p:nvPr>
        </p:nvSpPr>
        <p:spPr>
          <a:xfrm>
            <a:off x="329955" y="1567543"/>
            <a:ext cx="11521440" cy="4820194"/>
          </a:xfrm>
        </p:spPr>
        <p:txBody>
          <a:bodyPr>
            <a:normAutofit/>
          </a:bodyPr>
          <a:lstStyle/>
          <a:p>
            <a:pPr marL="0" indent="0">
              <a:buNone/>
            </a:pPr>
            <a:r>
              <a:rPr lang="it-IT" sz="2400" dirty="0" smtClean="0"/>
              <a:t>Nell’antichità non cristiana l’altare del sacrificio è sempre fuori della cella, e spesso nelle scale. Così lo vediamo nel tempio di Marte Ultore, nel foro di Augusto, costruito nel 2 a. C.</a:t>
            </a:r>
          </a:p>
          <a:p>
            <a:pPr marL="0" indent="0">
              <a:buNone/>
            </a:pPr>
            <a:r>
              <a:rPr lang="it-IT" sz="2400" dirty="0" smtClean="0"/>
              <a:t>Invece l’altare cristiano è sempre dentro l’edificio sacro e dal punto di vista della teologia liturgica ci sono due note individuanti:</a:t>
            </a:r>
          </a:p>
          <a:p>
            <a:pPr marL="457200" indent="-457200">
              <a:buAutoNum type="alphaLcParenR"/>
            </a:pPr>
            <a:r>
              <a:rPr lang="it-IT" sz="2400" dirty="0" smtClean="0"/>
              <a:t>l’altare è il luogo della celebrazione del banchetto eucaristico in memoria dell’ultima cena;</a:t>
            </a:r>
          </a:p>
          <a:p>
            <a:pPr marL="457200" indent="-457200">
              <a:buAutoNum type="alphaLcParenR"/>
            </a:pPr>
            <a:r>
              <a:rPr lang="it-IT" sz="2400" dirty="0" smtClean="0"/>
              <a:t>l’altare è il luogo dell’attualizzazione della vittoria di Cristo sulla morte e quindi del sacrificio della redenzione, dove Cristo è sacerdote e vittima.</a:t>
            </a:r>
            <a:endParaRPr lang="it-IT" sz="2400" dirty="0"/>
          </a:p>
        </p:txBody>
      </p:sp>
    </p:spTree>
    <p:extLst>
      <p:ext uri="{BB962C8B-B14F-4D97-AF65-F5344CB8AC3E}">
        <p14:creationId xmlns:p14="http://schemas.microsoft.com/office/powerpoint/2010/main" val="3661432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Altare pagano esterno</a:t>
            </a:r>
            <a:endParaRPr lang="it-IT" dirty="0"/>
          </a:p>
        </p:txBody>
      </p:sp>
      <p:pic>
        <p:nvPicPr>
          <p:cNvPr id="4" name="Segnaposto contenuto 3" descr="Archeocards Tempio &lt;strong&gt;di Marte&lt;/strong&gt; &lt;strong&gt;Ultore&lt;/strong&gt; nel Foro di August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2200002"/>
            <a:ext cx="4347882" cy="3695700"/>
          </a:xfrm>
        </p:spPr>
      </p:pic>
      <p:sp>
        <p:nvSpPr>
          <p:cNvPr id="5" name="CasellaDiTesto 4"/>
          <p:cNvSpPr txBox="1"/>
          <p:nvPr/>
        </p:nvSpPr>
        <p:spPr>
          <a:xfrm>
            <a:off x="5408023" y="2142309"/>
            <a:ext cx="6035040" cy="3785652"/>
          </a:xfrm>
          <a:prstGeom prst="rect">
            <a:avLst/>
          </a:prstGeom>
          <a:noFill/>
        </p:spPr>
        <p:txBody>
          <a:bodyPr wrap="square" rtlCol="0">
            <a:spAutoFit/>
          </a:bodyPr>
          <a:lstStyle/>
          <a:p>
            <a:endParaRPr lang="it-IT" sz="2400" dirty="0"/>
          </a:p>
          <a:p>
            <a:r>
              <a:rPr lang="it-IT" sz="2400" dirty="0" smtClean="0"/>
              <a:t>Tempio </a:t>
            </a:r>
            <a:r>
              <a:rPr lang="it-IT" sz="2400" dirty="0"/>
              <a:t>di Marte Ultore (dal latino </a:t>
            </a:r>
            <a:r>
              <a:rPr lang="it-IT" sz="2400" i="1" dirty="0"/>
              <a:t>Ultor</a:t>
            </a:r>
            <a:r>
              <a:rPr lang="it-IT" sz="2400" dirty="0"/>
              <a:t> = Vendicatore). La sua costruzione si deve a Ottaviano Augusto, che aveva fatto voto di dedicare un santuario a Marte alla vigilia della battaglia di Filippi, combattuta nel 42 a.C. insieme a Marco Antonio contro Bruto e Cassio per vendicare l’uccisione di Giulio Cesare, suo zio e padre adottivo. Il Tempio fu inaugurato nel 2 a.C.</a:t>
            </a:r>
          </a:p>
        </p:txBody>
      </p:sp>
    </p:spTree>
    <p:extLst>
      <p:ext uri="{BB962C8B-B14F-4D97-AF65-F5344CB8AC3E}">
        <p14:creationId xmlns:p14="http://schemas.microsoft.com/office/powerpoint/2010/main" val="425360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Altare cristiano</a:t>
            </a:r>
            <a:endParaRPr lang="it-IT" dirty="0"/>
          </a:p>
        </p:txBody>
      </p:sp>
      <p:sp>
        <p:nvSpPr>
          <p:cNvPr id="3" name="Segnaposto contenuto 2"/>
          <p:cNvSpPr>
            <a:spLocks noGrp="1"/>
          </p:cNvSpPr>
          <p:nvPr>
            <p:ph idx="1"/>
          </p:nvPr>
        </p:nvSpPr>
        <p:spPr>
          <a:xfrm>
            <a:off x="913795" y="1750423"/>
            <a:ext cx="10353762" cy="4127863"/>
          </a:xfrm>
        </p:spPr>
        <p:txBody>
          <a:bodyPr>
            <a:noAutofit/>
          </a:bodyPr>
          <a:lstStyle/>
          <a:p>
            <a:pPr marL="0" indent="0">
              <a:buNone/>
            </a:pPr>
            <a:r>
              <a:rPr lang="it-IT" sz="2800" dirty="0" smtClean="0"/>
              <a:t>Per l’altare ci sono due elementi che devono essere collegati fra loro: il convito e il sacrificio. Questi due elementi trovano corrispondenza nell’architettura dell’altare nella MENSA (convito) e nello STIPES - BLOCCO (sacrificio). L’artista quando progetta l’altare deve conciliare questi due elementi contrastanti. D’altronde tutta l’attività artistica consiste nel conciliare i contrasti. L’arte come espressione di vita è sempre conciliazione di contrasti.</a:t>
            </a:r>
            <a:endParaRPr lang="it-IT" sz="2800" dirty="0"/>
          </a:p>
        </p:txBody>
      </p:sp>
    </p:spTree>
    <p:extLst>
      <p:ext uri="{BB962C8B-B14F-4D97-AF65-F5344CB8AC3E}">
        <p14:creationId xmlns:p14="http://schemas.microsoft.com/office/powerpoint/2010/main" val="2505421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Elementi dell’altare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992" y="2422071"/>
            <a:ext cx="8907365" cy="3695700"/>
          </a:xfrm>
        </p:spPr>
      </p:pic>
    </p:spTree>
    <p:extLst>
      <p:ext uri="{BB962C8B-B14F-4D97-AF65-F5344CB8AC3E}">
        <p14:creationId xmlns:p14="http://schemas.microsoft.com/office/powerpoint/2010/main" val="299799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L’altare</a:t>
            </a:r>
            <a:endParaRPr lang="it-IT" dirty="0"/>
          </a:p>
        </p:txBody>
      </p:sp>
      <p:sp>
        <p:nvSpPr>
          <p:cNvPr id="3" name="Segnaposto contenuto 2"/>
          <p:cNvSpPr>
            <a:spLocks noGrp="1"/>
          </p:cNvSpPr>
          <p:nvPr>
            <p:ph idx="1"/>
          </p:nvPr>
        </p:nvSpPr>
        <p:spPr/>
        <p:txBody>
          <a:bodyPr>
            <a:noAutofit/>
          </a:bodyPr>
          <a:lstStyle/>
          <a:p>
            <a:pPr marL="0" indent="0">
              <a:buNone/>
            </a:pPr>
            <a:r>
              <a:rPr lang="it-IT" sz="3200" dirty="0" smtClean="0"/>
              <a:t>Si tratta di un elemento che è, in qualche modo, una cosa unica in riferimento al cielo, e per far capire questo, la cosa più elementare che si possa fare è costruirlo su una montagna ideale, quindi si aggiungono degli scalini che esprimono concettualmente l’elevazione.</a:t>
            </a:r>
            <a:endParaRPr lang="it-IT" sz="3200" dirty="0"/>
          </a:p>
        </p:txBody>
      </p:sp>
    </p:spTree>
    <p:extLst>
      <p:ext uri="{BB962C8B-B14F-4D97-AF65-F5344CB8AC3E}">
        <p14:creationId xmlns:p14="http://schemas.microsoft.com/office/powerpoint/2010/main" val="2664143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di moderna architettura</a:t>
            </a:r>
            <a:endParaRPr lang="it-IT" dirty="0"/>
          </a:p>
        </p:txBody>
      </p:sp>
      <p:pic>
        <p:nvPicPr>
          <p:cNvPr id="8" name="Segnaposto contenuto 7" descr="Santuario di Sant'Agnello Abate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2299064"/>
            <a:ext cx="4656499" cy="3492374"/>
          </a:xfrm>
        </p:spPr>
      </p:pic>
      <p:sp>
        <p:nvSpPr>
          <p:cNvPr id="9" name="CasellaDiTesto 8"/>
          <p:cNvSpPr txBox="1"/>
          <p:nvPr/>
        </p:nvSpPr>
        <p:spPr>
          <a:xfrm>
            <a:off x="6090675" y="2364377"/>
            <a:ext cx="5176881" cy="707886"/>
          </a:xfrm>
          <a:prstGeom prst="rect">
            <a:avLst/>
          </a:prstGeom>
          <a:noFill/>
        </p:spPr>
        <p:txBody>
          <a:bodyPr wrap="square" rtlCol="0">
            <a:spAutoFit/>
          </a:bodyPr>
          <a:lstStyle/>
          <a:p>
            <a:r>
              <a:rPr lang="it-IT" sz="4000" dirty="0" smtClean="0"/>
              <a:t>Un vostro parere?</a:t>
            </a:r>
            <a:endParaRPr lang="it-IT" sz="4000" dirty="0"/>
          </a:p>
        </p:txBody>
      </p:sp>
    </p:spTree>
    <p:extLst>
      <p:ext uri="{BB962C8B-B14F-4D97-AF65-F5344CB8AC3E}">
        <p14:creationId xmlns:p14="http://schemas.microsoft.com/office/powerpoint/2010/main" val="2482559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candelabri starebbero meglio a fianco dell’</a:t>
            </a:r>
            <a:r>
              <a:rPr lang="it-IT" dirty="0" err="1" smtClean="0"/>
              <a:t>altgare</a:t>
            </a:r>
            <a:r>
              <a:rPr lang="it-IT" dirty="0" smtClean="0"/>
              <a:t> anziché sulla mensa</a:t>
            </a:r>
            <a:endParaRPr lang="it-IT" dirty="0"/>
          </a:p>
        </p:txBody>
      </p:sp>
      <p:pic>
        <p:nvPicPr>
          <p:cNvPr id="4" name="Segnaposto contenuto 3" descr="File:Sm al monte, interno, &lt;strong&gt;altare&lt;/strong&gt; maggiore 02.JPG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7437" y="2095500"/>
            <a:ext cx="4927600" cy="3695700"/>
          </a:xfrm>
        </p:spPr>
      </p:pic>
    </p:spTree>
    <p:extLst>
      <p:ext uri="{BB962C8B-B14F-4D97-AF65-F5344CB8AC3E}">
        <p14:creationId xmlns:p14="http://schemas.microsoft.com/office/powerpoint/2010/main" val="4027002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Bellissimo il pavimento</a:t>
            </a:r>
            <a:br>
              <a:rPr lang="it-IT" dirty="0" smtClean="0"/>
            </a:br>
            <a:r>
              <a:rPr lang="it-IT" dirty="0" smtClean="0"/>
              <a:t>un po’ meno l’altare. Perché?</a:t>
            </a:r>
            <a:endParaRPr lang="it-IT" dirty="0"/>
          </a:p>
        </p:txBody>
      </p:sp>
      <p:pic>
        <p:nvPicPr>
          <p:cNvPr id="4" name="Segnaposto contenuto 3" descr="File:&lt;strong&gt;Altare, Abbazia&lt;/strong&gt; di san Liberatore a Maiella (P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3451" y="2095500"/>
            <a:ext cx="2455573" cy="3695700"/>
          </a:xfrm>
        </p:spPr>
      </p:pic>
    </p:spTree>
    <p:extLst>
      <p:ext uri="{BB962C8B-B14F-4D97-AF65-F5344CB8AC3E}">
        <p14:creationId xmlns:p14="http://schemas.microsoft.com/office/powerpoint/2010/main" val="3588616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buona soluzione</a:t>
            </a:r>
            <a:endParaRPr lang="it-IT" dirty="0"/>
          </a:p>
        </p:txBody>
      </p:sp>
      <p:pic>
        <p:nvPicPr>
          <p:cNvPr id="4" name="Segnaposto contenuto 3" descr="File:&lt;strong&gt;Altare Abbazia&lt;/strong&gt; di Santa Maria di Vezzolano.JP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5350" y="2095500"/>
            <a:ext cx="2771775" cy="3695700"/>
          </a:xfrm>
        </p:spPr>
      </p:pic>
    </p:spTree>
    <p:extLst>
      <p:ext uri="{BB962C8B-B14F-4D97-AF65-F5344CB8AC3E}">
        <p14:creationId xmlns:p14="http://schemas.microsoft.com/office/powerpoint/2010/main" val="1605320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Qui emerge benissimo la </a:t>
            </a:r>
            <a:r>
              <a:rPr lang="it-IT" smtClean="0"/>
              <a:t>centralità dell’altare</a:t>
            </a:r>
            <a:endParaRPr lang="it-IT"/>
          </a:p>
        </p:txBody>
      </p:sp>
      <p:pic>
        <p:nvPicPr>
          <p:cNvPr id="4" name="Segnaposto contenuto 3" descr="File:&lt;strong&gt;Altare&lt;/strong&gt; dell'&lt;strong&gt;Abbazia&lt;/strong&gt; di Sant'Antimo, Montalcino (SI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2516" y="2095500"/>
            <a:ext cx="5557443" cy="3695700"/>
          </a:xfrm>
        </p:spPr>
      </p:pic>
    </p:spTree>
    <p:extLst>
      <p:ext uri="{BB962C8B-B14F-4D97-AF65-F5344CB8AC3E}">
        <p14:creationId xmlns:p14="http://schemas.microsoft.com/office/powerpoint/2010/main" val="3019204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Liturgie orientali</a:t>
            </a:r>
            <a:endParaRPr lang="it-IT" dirty="0"/>
          </a:p>
        </p:txBody>
      </p:sp>
      <p:sp>
        <p:nvSpPr>
          <p:cNvPr id="3" name="Segnaposto contenuto 2"/>
          <p:cNvSpPr>
            <a:spLocks noGrp="1"/>
          </p:cNvSpPr>
          <p:nvPr>
            <p:ph idx="1"/>
          </p:nvPr>
        </p:nvSpPr>
        <p:spPr/>
        <p:txBody>
          <a:bodyPr>
            <a:normAutofit/>
          </a:bodyPr>
          <a:lstStyle/>
          <a:p>
            <a:pPr marL="0" indent="0">
              <a:buNone/>
            </a:pPr>
            <a:r>
              <a:rPr lang="it-IT" sz="3600" dirty="0" smtClean="0"/>
              <a:t>Nelle liturgie orientali, specialmente quella di san Giovanni Crisostomo, l’altare è considerato una tomba e quindi si rappresenta come una casa. Questo simbolismo si ritrova anche nell’altare di Saint </a:t>
            </a:r>
            <a:r>
              <a:rPr lang="it-IT" sz="3600" dirty="0" err="1" smtClean="0"/>
              <a:t>Sernin</a:t>
            </a:r>
            <a:r>
              <a:rPr lang="it-IT" sz="3600" dirty="0" smtClean="0"/>
              <a:t> di Toulouse in Francia.</a:t>
            </a:r>
            <a:endParaRPr lang="it-IT" sz="3600" dirty="0"/>
          </a:p>
        </p:txBody>
      </p:sp>
    </p:spTree>
    <p:extLst>
      <p:ext uri="{BB962C8B-B14F-4D97-AF65-F5344CB8AC3E}">
        <p14:creationId xmlns:p14="http://schemas.microsoft.com/office/powerpoint/2010/main" val="2148252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Basilica di san saturnino (1080 – 1118)</a:t>
            </a:r>
            <a:endParaRPr lang="it-IT" dirty="0"/>
          </a:p>
        </p:txBody>
      </p:sp>
      <p:pic>
        <p:nvPicPr>
          <p:cNvPr id="4" name="Segnaposto contenuto 3" descr="&lt;strong&gt;toulouse&lt;/strong&gt; basilique &lt;strong&gt;saint sernin&lt;/strong&gt; | thierry llansades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2213066"/>
            <a:ext cx="5155853" cy="3695700"/>
          </a:xfrm>
        </p:spPr>
      </p:pic>
      <p:sp>
        <p:nvSpPr>
          <p:cNvPr id="3" name="CasellaDiTesto 2"/>
          <p:cNvSpPr txBox="1"/>
          <p:nvPr/>
        </p:nvSpPr>
        <p:spPr>
          <a:xfrm>
            <a:off x="6296297" y="2142309"/>
            <a:ext cx="5381897" cy="3785652"/>
          </a:xfrm>
          <a:prstGeom prst="rect">
            <a:avLst/>
          </a:prstGeom>
          <a:noFill/>
        </p:spPr>
        <p:txBody>
          <a:bodyPr wrap="square" rtlCol="0">
            <a:spAutoFit/>
          </a:bodyPr>
          <a:lstStyle/>
          <a:p>
            <a:endParaRPr lang="it-IT" sz="2400" dirty="0" smtClean="0"/>
          </a:p>
          <a:p>
            <a:endParaRPr lang="it-IT" sz="2400" dirty="0"/>
          </a:p>
          <a:p>
            <a:r>
              <a:rPr lang="it-IT" sz="2400" dirty="0" smtClean="0"/>
              <a:t>La </a:t>
            </a:r>
            <a:r>
              <a:rPr lang="it-IT" sz="2400" dirty="0"/>
              <a:t>basilica di San Saturnino è una delle principali chiese di Tolosa, in Francia. L'edificio sacro, costruito sulla tomba di san Saturnino martire e primo vescovo della città, è considerato uno dei massimi esempi dell'architettura romanica nel sud della Francia</a:t>
            </a:r>
          </a:p>
        </p:txBody>
      </p:sp>
    </p:spTree>
    <p:extLst>
      <p:ext uri="{BB962C8B-B14F-4D97-AF65-F5344CB8AC3E}">
        <p14:creationId xmlns:p14="http://schemas.microsoft.com/office/powerpoint/2010/main" val="1339843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Altare di </a:t>
            </a:r>
            <a:r>
              <a:rPr lang="it-IT" dirty="0" err="1" smtClean="0"/>
              <a:t>saint</a:t>
            </a:r>
            <a:r>
              <a:rPr lang="it-IT" dirty="0" smtClean="0"/>
              <a:t> </a:t>
            </a:r>
            <a:r>
              <a:rPr lang="it-IT" dirty="0" err="1" smtClean="0"/>
              <a:t>sernin</a:t>
            </a:r>
            <a:r>
              <a:rPr lang="it-IT" dirty="0" smtClean="0"/>
              <a:t> (secolo X – XI)</a:t>
            </a:r>
            <a:endParaRPr lang="it-IT" dirty="0"/>
          </a:p>
        </p:txBody>
      </p:sp>
      <p:pic>
        <p:nvPicPr>
          <p:cNvPr id="1026" name="Picture 2" descr="Altare, marmo, XI sec., Cattedrale di Saint Sernin, Tolos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3530" y="2520628"/>
            <a:ext cx="4454026" cy="34240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13795" y="2155371"/>
            <a:ext cx="5656822" cy="3970318"/>
          </a:xfrm>
          <a:prstGeom prst="rect">
            <a:avLst/>
          </a:prstGeom>
          <a:noFill/>
        </p:spPr>
        <p:txBody>
          <a:bodyPr wrap="square" rtlCol="0">
            <a:spAutoFit/>
          </a:bodyPr>
          <a:lstStyle/>
          <a:p>
            <a:r>
              <a:rPr lang="it-IT" sz="2800" dirty="0" smtClean="0"/>
              <a:t>Il frontale della mensa presenta dei bassorilievi dove, oltre che osservare la struttura di interruzione creata dal clipeo centrale fra i due angeli, possiamo notare un bordo superiore con delle tegole scolpite che richiamano il tetto di una tomba.</a:t>
            </a:r>
            <a:endParaRPr lang="it-IT" sz="2800" dirty="0"/>
          </a:p>
        </p:txBody>
      </p:sp>
    </p:spTree>
    <p:extLst>
      <p:ext uri="{BB962C8B-B14F-4D97-AF65-F5344CB8AC3E}">
        <p14:creationId xmlns:p14="http://schemas.microsoft.com/office/powerpoint/2010/main" val="2661096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Incontro fra cielo e terra</a:t>
            </a:r>
            <a:endParaRPr lang="it-IT" dirty="0"/>
          </a:p>
        </p:txBody>
      </p:sp>
      <p:pic>
        <p:nvPicPr>
          <p:cNvPr id="3074" name="Picture 2" descr="Credit: Getty Images/Hulton Arch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795" y="2344269"/>
            <a:ext cx="2782602" cy="36957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3899646" y="2176183"/>
            <a:ext cx="7637930" cy="4031873"/>
          </a:xfrm>
          <a:prstGeom prst="rect">
            <a:avLst/>
          </a:prstGeom>
        </p:spPr>
        <p:txBody>
          <a:bodyPr wrap="square">
            <a:spAutoFit/>
          </a:bodyPr>
          <a:lstStyle/>
          <a:p>
            <a:r>
              <a:rPr lang="it-IT" sz="3200" dirty="0"/>
              <a:t>L’altare di san Saturnino fu consacrato da papa Urbano II (1088 </a:t>
            </a:r>
            <a:r>
              <a:rPr lang="it-IT" sz="3200" dirty="0" smtClean="0"/>
              <a:t>– 1099) nel suo viaggio in Francia. Il fronte si presenta come un sarcofago antico. La novità nel bassorilievo è che intorno ai piedi dei due angeli appaiono delle nuvole che stanno ad indicare che quei personaggi vengono dal cielo.</a:t>
            </a:r>
            <a:endParaRPr lang="it-IT" sz="3200" dirty="0"/>
          </a:p>
        </p:txBody>
      </p:sp>
    </p:spTree>
    <p:extLst>
      <p:ext uri="{BB962C8B-B14F-4D97-AF65-F5344CB8AC3E}">
        <p14:creationId xmlns:p14="http://schemas.microsoft.com/office/powerpoint/2010/main" val="1546301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Santa </a:t>
            </a:r>
            <a:r>
              <a:rPr lang="it-IT" dirty="0" err="1" smtClean="0"/>
              <a:t>maria</a:t>
            </a:r>
            <a:r>
              <a:rPr lang="it-IT" dirty="0" smtClean="0"/>
              <a:t> di </a:t>
            </a:r>
            <a:r>
              <a:rPr lang="it-IT" dirty="0" err="1" smtClean="0"/>
              <a:t>collemaggio</a:t>
            </a:r>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253" y="2176183"/>
            <a:ext cx="5747659" cy="4310743"/>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695406" y="2176183"/>
            <a:ext cx="5842170" cy="4524315"/>
          </a:xfrm>
          <a:prstGeom prst="rect">
            <a:avLst/>
          </a:prstGeom>
        </p:spPr>
        <p:txBody>
          <a:bodyPr wrap="square">
            <a:spAutoFit/>
          </a:bodyPr>
          <a:lstStyle/>
          <a:p>
            <a:r>
              <a:rPr lang="it-IT" sz="2400" dirty="0"/>
              <a:t>Fondata </a:t>
            </a:r>
            <a:r>
              <a:rPr lang="it-IT" sz="2400" dirty="0" smtClean="0"/>
              <a:t>nel 1288 per </a:t>
            </a:r>
            <a:r>
              <a:rPr lang="it-IT" sz="2400" dirty="0"/>
              <a:t>volere </a:t>
            </a:r>
            <a:r>
              <a:rPr lang="it-IT" sz="2400" dirty="0" smtClean="0"/>
              <a:t>di Pietro da Morrone,  </a:t>
            </a:r>
            <a:r>
              <a:rPr lang="it-IT" sz="2400" dirty="0"/>
              <a:t>qui incoronato papa con il nome </a:t>
            </a:r>
            <a:r>
              <a:rPr lang="it-IT" sz="2400" dirty="0" smtClean="0"/>
              <a:t>di Celestino V il </a:t>
            </a:r>
            <a:r>
              <a:rPr lang="it-IT" sz="2400" dirty="0"/>
              <a:t>29 agosto </a:t>
            </a:r>
            <a:r>
              <a:rPr lang="it-IT" sz="2400" dirty="0" smtClean="0"/>
              <a:t>1294,  </a:t>
            </a:r>
            <a:r>
              <a:rPr lang="it-IT" sz="2400" dirty="0"/>
              <a:t>è considerata la massima espressione </a:t>
            </a:r>
            <a:r>
              <a:rPr lang="it-IT" sz="2400" dirty="0" smtClean="0"/>
              <a:t>dell'architettura abruzzese, </a:t>
            </a:r>
            <a:r>
              <a:rPr lang="it-IT" sz="2400" dirty="0"/>
              <a:t>oltre che il simbolo della città ed è stata </a:t>
            </a:r>
            <a:r>
              <a:rPr lang="it-IT" sz="2400" dirty="0" smtClean="0"/>
              <a:t>dichiarata monumento nazionale</a:t>
            </a:r>
            <a:r>
              <a:rPr lang="it-IT" sz="2400" dirty="0"/>
              <a:t> nel 1902. Dal 1327 ospita le spoglie del pontefice, attualmente conservate all'interno </a:t>
            </a:r>
            <a:r>
              <a:rPr lang="it-IT" sz="2400" dirty="0" smtClean="0"/>
              <a:t>del mausoleo di Celestino V, </a:t>
            </a:r>
            <a:r>
              <a:rPr lang="it-IT" sz="2400" dirty="0"/>
              <a:t>realizzato nel 1517 ad opera di </a:t>
            </a:r>
            <a:r>
              <a:rPr lang="it-IT" sz="2400" dirty="0" smtClean="0"/>
              <a:t>Girolamo da Vicenza, </a:t>
            </a:r>
            <a:r>
              <a:rPr lang="it-IT" sz="2400" dirty="0"/>
              <a:t>maestro </a:t>
            </a:r>
            <a:r>
              <a:rPr lang="it-IT" sz="2400" dirty="0" smtClean="0"/>
              <a:t>di Andrea Palladio. </a:t>
            </a:r>
            <a:endParaRPr lang="it-IT" sz="2400" dirty="0"/>
          </a:p>
        </p:txBody>
      </p:sp>
    </p:spTree>
    <p:extLst>
      <p:ext uri="{BB962C8B-B14F-4D97-AF65-F5344CB8AC3E}">
        <p14:creationId xmlns:p14="http://schemas.microsoft.com/office/powerpoint/2010/main" val="335203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L’EPICLESI</a:t>
            </a:r>
            <a:endParaRPr lang="it-IT" dirty="0"/>
          </a:p>
        </p:txBody>
      </p:sp>
      <p:sp>
        <p:nvSpPr>
          <p:cNvPr id="3" name="Segnaposto contenuto 2"/>
          <p:cNvSpPr>
            <a:spLocks noGrp="1"/>
          </p:cNvSpPr>
          <p:nvPr>
            <p:ph idx="1"/>
          </p:nvPr>
        </p:nvSpPr>
        <p:spPr/>
        <p:txBody>
          <a:bodyPr>
            <a:noAutofit/>
          </a:bodyPr>
          <a:lstStyle/>
          <a:p>
            <a:pPr marL="0" indent="0">
              <a:buNone/>
            </a:pPr>
            <a:r>
              <a:rPr lang="it-IT" sz="3200" dirty="0" smtClean="0">
                <a:effectLst/>
                <a:latin typeface="Comic Sans MS" panose="030F0702030302020204" pitchFamily="66" charset="0"/>
              </a:rPr>
              <a:t>Ha </a:t>
            </a:r>
            <a:r>
              <a:rPr lang="it-IT" sz="3200" dirty="0">
                <a:effectLst/>
                <a:latin typeface="Comic Sans MS" panose="030F0702030302020204" pitchFamily="66" charset="0"/>
              </a:rPr>
              <a:t>scritto Jean </a:t>
            </a:r>
            <a:r>
              <a:rPr lang="it-IT" sz="3200" dirty="0" err="1">
                <a:effectLst/>
                <a:latin typeface="Comic Sans MS" panose="030F0702030302020204" pitchFamily="66" charset="0"/>
              </a:rPr>
              <a:t>Corbon</a:t>
            </a:r>
            <a:r>
              <a:rPr lang="it-IT" sz="3200" dirty="0">
                <a:effectLst/>
                <a:latin typeface="Comic Sans MS" panose="030F0702030302020204" pitchFamily="66" charset="0"/>
              </a:rPr>
              <a:t>: «All’inizio della preghiera eucaristica noi arriviamo con doni ma con una incompletezza, un appello – l’epiclesi è un </a:t>
            </a:r>
            <a:r>
              <a:rPr lang="it-IT" sz="3200" dirty="0" smtClean="0">
                <a:effectLst/>
                <a:latin typeface="Comic Sans MS" panose="030F0702030302020204" pitchFamily="66" charset="0"/>
              </a:rPr>
              <a:t>gemito – l’attesa ansiosa della creazione che reca l’impronta delle nostre mani ma non ancora quella della luce.</a:t>
            </a:r>
            <a:endParaRPr lang="it-IT" sz="3200" dirty="0">
              <a:latin typeface="Comic Sans MS" panose="030F0702030302020204" pitchFamily="66" charset="0"/>
            </a:endParaRPr>
          </a:p>
        </p:txBody>
      </p:sp>
    </p:spTree>
    <p:extLst>
      <p:ext uri="{BB962C8B-B14F-4D97-AF65-F5344CB8AC3E}">
        <p14:creationId xmlns:p14="http://schemas.microsoft.com/office/powerpoint/2010/main" val="2330461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Perdonanza </a:t>
            </a:r>
            <a:r>
              <a:rPr lang="it-IT" dirty="0" err="1" smtClean="0"/>
              <a:t>celestiniana</a:t>
            </a:r>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253" y="2155039"/>
            <a:ext cx="5747659" cy="382794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695406" y="2176183"/>
            <a:ext cx="5842170" cy="3785652"/>
          </a:xfrm>
          <a:prstGeom prst="rect">
            <a:avLst/>
          </a:prstGeom>
        </p:spPr>
        <p:txBody>
          <a:bodyPr wrap="square">
            <a:spAutoFit/>
          </a:bodyPr>
          <a:lstStyle/>
          <a:p>
            <a:r>
              <a:rPr lang="it-IT" sz="2400" dirty="0" smtClean="0"/>
              <a:t>Santa Maria di Collemaggio è </a:t>
            </a:r>
            <a:r>
              <a:rPr lang="it-IT" sz="2400" dirty="0"/>
              <a:t>sede di </a:t>
            </a:r>
            <a:r>
              <a:rPr lang="it-IT" sz="2400" dirty="0" smtClean="0"/>
              <a:t>un giubileo</a:t>
            </a:r>
            <a:r>
              <a:rPr lang="it-IT" sz="2400" dirty="0"/>
              <a:t> annuale, il primo della storia, istituito con </a:t>
            </a:r>
            <a:r>
              <a:rPr lang="it-IT" sz="2400" dirty="0" smtClean="0"/>
              <a:t>la Bolla del Perdono</a:t>
            </a:r>
            <a:r>
              <a:rPr lang="it-IT" sz="2400" dirty="0"/>
              <a:t> del 29 settembre 1294, oggi noto con il nome </a:t>
            </a:r>
            <a:r>
              <a:rPr lang="it-IT" sz="2400" dirty="0" smtClean="0"/>
              <a:t>di Perdonanza </a:t>
            </a:r>
            <a:r>
              <a:rPr lang="it-IT" sz="2400" dirty="0" err="1" smtClean="0"/>
              <a:t>Celestiniana</a:t>
            </a:r>
            <a:r>
              <a:rPr lang="it-IT" sz="2400" dirty="0"/>
              <a:t> e classificato </a:t>
            </a:r>
            <a:r>
              <a:rPr lang="it-IT" sz="2400" dirty="0" smtClean="0"/>
              <a:t>dall’ UNESCO tra i patrimoni orali e immateriali dell’umanità;</a:t>
            </a:r>
            <a:r>
              <a:rPr lang="it-IT" sz="2400" dirty="0"/>
              <a:t> pertanto, è caratterizzata dalla presenza di </a:t>
            </a:r>
            <a:r>
              <a:rPr lang="it-IT" sz="2400" dirty="0" smtClean="0"/>
              <a:t>una Porta santa</a:t>
            </a:r>
            <a:r>
              <a:rPr lang="it-IT" sz="2400" dirty="0"/>
              <a:t> sulla facciata laterale.</a:t>
            </a:r>
          </a:p>
        </p:txBody>
      </p:sp>
    </p:spTree>
    <p:extLst>
      <p:ext uri="{BB962C8B-B14F-4D97-AF65-F5344CB8AC3E}">
        <p14:creationId xmlns:p14="http://schemas.microsoft.com/office/powerpoint/2010/main" val="886446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LUCE CHE TRASFORMA</a:t>
            </a:r>
            <a:endParaRPr lang="it-IT" dirty="0"/>
          </a:p>
        </p:txBody>
      </p:sp>
      <p:sp>
        <p:nvSpPr>
          <p:cNvPr id="3" name="Segnaposto contenuto 2"/>
          <p:cNvSpPr>
            <a:spLocks noGrp="1"/>
          </p:cNvSpPr>
          <p:nvPr>
            <p:ph idx="1"/>
          </p:nvPr>
        </p:nvSpPr>
        <p:spPr/>
        <p:txBody>
          <a:bodyPr>
            <a:noAutofit/>
          </a:bodyPr>
          <a:lstStyle/>
          <a:p>
            <a:pPr marL="0" indent="0">
              <a:buNone/>
            </a:pPr>
            <a:r>
              <a:rPr lang="it-IT" sz="3200" dirty="0" smtClean="0">
                <a:effectLst/>
                <a:latin typeface="Comic Sans MS" panose="030F0702030302020204" pitchFamily="66" charset="0"/>
              </a:rPr>
              <a:t>«La luce che trasforma il lavoro, e la creazione da esso modellata, è quella della comunione»</a:t>
            </a:r>
          </a:p>
          <a:p>
            <a:pPr marL="0" indent="0">
              <a:buNone/>
            </a:pPr>
            <a:endParaRPr lang="it-IT" sz="3200" dirty="0">
              <a:effectLst/>
              <a:latin typeface="Comic Sans MS" panose="030F0702030302020204" pitchFamily="66" charset="0"/>
            </a:endParaRPr>
          </a:p>
          <a:p>
            <a:pPr marL="0" indent="0">
              <a:buNone/>
            </a:pPr>
            <a:r>
              <a:rPr lang="it-IT" sz="3200" cap="small" dirty="0" err="1" smtClean="0">
                <a:effectLst/>
                <a:latin typeface="Comic Sans MS" panose="030F0702030302020204" pitchFamily="66" charset="0"/>
              </a:rPr>
              <a:t>Aa.Vv</a:t>
            </a:r>
            <a:r>
              <a:rPr lang="it-IT" sz="3200" dirty="0" smtClean="0">
                <a:effectLst/>
                <a:latin typeface="Comic Sans MS" panose="030F0702030302020204" pitchFamily="66" charset="0"/>
              </a:rPr>
              <a:t>., </a:t>
            </a:r>
            <a:r>
              <a:rPr lang="it-IT" sz="3200" i="1" dirty="0" smtClean="0">
                <a:effectLst/>
                <a:latin typeface="Comic Sans MS" panose="030F0702030302020204" pitchFamily="66" charset="0"/>
              </a:rPr>
              <a:t>Ars Liturgica. L’arte a servizio della liturgia</a:t>
            </a:r>
            <a:r>
              <a:rPr lang="it-IT" sz="3200" dirty="0" smtClean="0">
                <a:effectLst/>
                <a:latin typeface="Comic Sans MS" panose="030F0702030302020204" pitchFamily="66" charset="0"/>
              </a:rPr>
              <a:t>, Edizioni </a:t>
            </a:r>
            <a:r>
              <a:rPr lang="it-IT" sz="3200" dirty="0" err="1" smtClean="0">
                <a:effectLst/>
                <a:latin typeface="Comic Sans MS" panose="030F0702030302020204" pitchFamily="66" charset="0"/>
              </a:rPr>
              <a:t>Qiqajon</a:t>
            </a:r>
            <a:r>
              <a:rPr lang="it-IT" sz="3200" dirty="0" smtClean="0">
                <a:effectLst/>
                <a:latin typeface="Comic Sans MS" panose="030F0702030302020204" pitchFamily="66" charset="0"/>
              </a:rPr>
              <a:t>, Magnano, 2012.</a:t>
            </a:r>
            <a:endParaRPr lang="it-IT" sz="3200" dirty="0">
              <a:latin typeface="Comic Sans MS" panose="030F0702030302020204" pitchFamily="66" charset="0"/>
            </a:endParaRPr>
          </a:p>
        </p:txBody>
      </p:sp>
    </p:spTree>
    <p:extLst>
      <p:ext uri="{BB962C8B-B14F-4D97-AF65-F5344CB8AC3E}">
        <p14:creationId xmlns:p14="http://schemas.microsoft.com/office/powerpoint/2010/main" val="341048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CORPO DI CRISTO</a:t>
            </a:r>
            <a:endParaRPr lang="it-IT" dirty="0"/>
          </a:p>
        </p:txBody>
      </p:sp>
      <p:sp>
        <p:nvSpPr>
          <p:cNvPr id="3" name="Segnaposto contenuto 2"/>
          <p:cNvSpPr>
            <a:spLocks noGrp="1"/>
          </p:cNvSpPr>
          <p:nvPr>
            <p:ph idx="1"/>
          </p:nvPr>
        </p:nvSpPr>
        <p:spPr/>
        <p:txBody>
          <a:bodyPr>
            <a:noAutofit/>
          </a:bodyPr>
          <a:lstStyle/>
          <a:p>
            <a:pPr marL="0" indent="0">
              <a:buNone/>
            </a:pPr>
            <a:r>
              <a:rPr lang="it-IT" sz="3200" dirty="0" smtClean="0"/>
              <a:t>L’edificio della Chiesa deve essere una immagine della Chiesa come corpo di Cristo. È dalla celebrazione dell’Eucaristia che sull’altare nasce il Corpo di Cristo per cui l’altare è un elemento centrale dell’edificio. Come per i riti, anche l’arte liturgica deve splendere </a:t>
            </a:r>
            <a:r>
              <a:rPr lang="it-IT" sz="3200" smtClean="0"/>
              <a:t>di «nobile semplicità» (SC 34).</a:t>
            </a:r>
            <a:endParaRPr lang="it-IT" sz="3200" dirty="0"/>
          </a:p>
        </p:txBody>
      </p:sp>
    </p:spTree>
    <p:extLst>
      <p:ext uri="{BB962C8B-B14F-4D97-AF65-F5344CB8AC3E}">
        <p14:creationId xmlns:p14="http://schemas.microsoft.com/office/powerpoint/2010/main" val="226352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7909" y="613955"/>
            <a:ext cx="10006148" cy="587828"/>
          </a:xfrm>
        </p:spPr>
        <p:txBody>
          <a:bodyPr>
            <a:normAutofit/>
          </a:bodyPr>
          <a:lstStyle/>
          <a:p>
            <a:r>
              <a:rPr lang="it-IT" dirty="0" smtClean="0"/>
              <a:t>Il simbolismo della montagna</a:t>
            </a:r>
            <a:endParaRPr lang="it-IT" dirty="0"/>
          </a:p>
        </p:txBody>
      </p:sp>
      <p:sp>
        <p:nvSpPr>
          <p:cNvPr id="3" name="Segnaposto contenuto 2"/>
          <p:cNvSpPr>
            <a:spLocks noGrp="1"/>
          </p:cNvSpPr>
          <p:nvPr>
            <p:ph idx="1"/>
          </p:nvPr>
        </p:nvSpPr>
        <p:spPr>
          <a:xfrm>
            <a:off x="339634" y="1201783"/>
            <a:ext cx="11495315" cy="5029200"/>
          </a:xfrm>
        </p:spPr>
        <p:txBody>
          <a:bodyPr>
            <a:noAutofit/>
          </a:bodyPr>
          <a:lstStyle/>
          <a:p>
            <a:pPr marL="0" indent="0">
              <a:buNone/>
            </a:pPr>
            <a:endParaRPr lang="it-IT" sz="2800" dirty="0" smtClean="0"/>
          </a:p>
          <a:p>
            <a:pPr marL="0" indent="0">
              <a:buNone/>
            </a:pPr>
            <a:r>
              <a:rPr lang="it-IT" sz="4000" b="1" dirty="0" smtClean="0"/>
              <a:t>È giusto che il sacrificio abbia luogo nel vertice di una montagna, poiché il sacrificio non è altro che l’annientamento dell’essere sacrificato e il vertice della montagna è la riduzione al nulla del corpo verso l’alto. </a:t>
            </a:r>
            <a:endParaRPr lang="it-IT" sz="4000" b="1" dirty="0"/>
          </a:p>
        </p:txBody>
      </p:sp>
    </p:spTree>
    <p:extLst>
      <p:ext uri="{BB962C8B-B14F-4D97-AF65-F5344CB8AC3E}">
        <p14:creationId xmlns:p14="http://schemas.microsoft.com/office/powerpoint/2010/main" val="1551752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File:Marko Pernhart - &lt;strong&gt;Peak&lt;/strong&gt; of &lt;strong&gt;Mount&lt;/strong&gt; Triglav - Googl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204" y="470263"/>
            <a:ext cx="10183134" cy="6035040"/>
          </a:xfrm>
        </p:spPr>
      </p:pic>
    </p:spTree>
    <p:extLst>
      <p:ext uri="{BB962C8B-B14F-4D97-AF65-F5344CB8AC3E}">
        <p14:creationId xmlns:p14="http://schemas.microsoft.com/office/powerpoint/2010/main" val="3587645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7909" y="613955"/>
            <a:ext cx="10006148" cy="587828"/>
          </a:xfrm>
        </p:spPr>
        <p:txBody>
          <a:bodyPr>
            <a:normAutofit/>
          </a:bodyPr>
          <a:lstStyle/>
          <a:p>
            <a:r>
              <a:rPr lang="it-IT" dirty="0" smtClean="0"/>
              <a:t>La verticalità del campanile</a:t>
            </a:r>
            <a:endParaRPr lang="it-IT" dirty="0"/>
          </a:p>
        </p:txBody>
      </p:sp>
      <p:sp>
        <p:nvSpPr>
          <p:cNvPr id="3" name="Segnaposto contenuto 2"/>
          <p:cNvSpPr>
            <a:spLocks noGrp="1"/>
          </p:cNvSpPr>
          <p:nvPr>
            <p:ph idx="1"/>
          </p:nvPr>
        </p:nvSpPr>
        <p:spPr>
          <a:xfrm>
            <a:off x="339634" y="1201783"/>
            <a:ext cx="11495315" cy="5029200"/>
          </a:xfrm>
        </p:spPr>
        <p:txBody>
          <a:bodyPr>
            <a:noAutofit/>
          </a:bodyPr>
          <a:lstStyle/>
          <a:p>
            <a:pPr marL="0" indent="0">
              <a:buNone/>
            </a:pPr>
            <a:r>
              <a:rPr lang="it-IT" sz="3200" b="1" dirty="0" smtClean="0"/>
              <a:t>Altro modo di far riferimento al cielo è il campanile che con la sua verticalità crea una tensione verso lo spazio celeste. Nelle grandi città moderne il tessuto urbano si presenta come una grande continuità, invece in una città medievale come </a:t>
            </a:r>
            <a:r>
              <a:rPr lang="it-IT" sz="3200" b="1" dirty="0" err="1" smtClean="0"/>
              <a:t>Ulm</a:t>
            </a:r>
            <a:r>
              <a:rPr lang="it-IT" sz="3200" b="1" dirty="0" smtClean="0"/>
              <a:t>, la continuità della pianta della città viene interrotta dalla cattedrale che segna un’interruzione e quindi la presenza del sacro in mezzo al profano.</a:t>
            </a:r>
            <a:endParaRPr lang="it-IT" sz="3200" b="1" dirty="0"/>
          </a:p>
        </p:txBody>
      </p:sp>
    </p:spTree>
    <p:extLst>
      <p:ext uri="{BB962C8B-B14F-4D97-AF65-F5344CB8AC3E}">
        <p14:creationId xmlns:p14="http://schemas.microsoft.com/office/powerpoint/2010/main" val="263030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File:Split-&lt;strong&gt;Campanile&lt;/strong&gt;.jp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977" y="49871"/>
            <a:ext cx="4728754" cy="6721285"/>
          </a:xfrm>
        </p:spPr>
      </p:pic>
    </p:spTree>
    <p:extLst>
      <p:ext uri="{BB962C8B-B14F-4D97-AF65-F5344CB8AC3E}">
        <p14:creationId xmlns:p14="http://schemas.microsoft.com/office/powerpoint/2010/main" val="2456465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D242395EE830D4EAC98F430880E64E2" ma:contentTypeVersion="2" ma:contentTypeDescription="Creare un nuovo documento." ma:contentTypeScope="" ma:versionID="66bece47d27ebc6875bf5d57fba477ca">
  <xsd:schema xmlns:xsd="http://www.w3.org/2001/XMLSchema" xmlns:xs="http://www.w3.org/2001/XMLSchema" xmlns:p="http://schemas.microsoft.com/office/2006/metadata/properties" xmlns:ns2="c9e2d579-93b9-4a60-9378-6434392e1fc5" targetNamespace="http://schemas.microsoft.com/office/2006/metadata/properties" ma:root="true" ma:fieldsID="05ee1af4317fc5c694d778e9c2fbff34" ns2:_="">
    <xsd:import namespace="c9e2d579-93b9-4a60-9378-6434392e1fc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2d579-93b9-4a60-9378-6434392e1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7B4290-4D0B-499A-A96D-988DCB48F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2d579-93b9-4a60-9378-6434392e1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1A097-2AEE-4E02-AEA1-DBA8E43139E7}">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9e2d579-93b9-4a60-9378-6434392e1fc5"/>
    <ds:schemaRef ds:uri="http://www.w3.org/XML/1998/namespace"/>
  </ds:schemaRefs>
</ds:datastoreItem>
</file>

<file path=customXml/itemProps3.xml><?xml version="1.0" encoding="utf-8"?>
<ds:datastoreItem xmlns:ds="http://schemas.openxmlformats.org/officeDocument/2006/customXml" ds:itemID="{95AB8B64-48CB-4125-BD47-49BEF89E3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TM04033921[[fn=Damascato]]</Template>
  <TotalTime>1043</TotalTime>
  <Words>1011</Words>
  <Application>Microsoft Office PowerPoint</Application>
  <PresentationFormat>Widescreen</PresentationFormat>
  <Paragraphs>70</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Arial</vt:lpstr>
      <vt:lpstr>Bookman Old Style</vt:lpstr>
      <vt:lpstr>Comic Sans MS</vt:lpstr>
      <vt:lpstr>Rockwell</vt:lpstr>
      <vt:lpstr>Damask</vt:lpstr>
      <vt:lpstr>Corso di  ARTE LITURGICA</vt:lpstr>
      <vt:lpstr>L’altare</vt:lpstr>
      <vt:lpstr>L’EPICLESI</vt:lpstr>
      <vt:lpstr>LUCE CHE TRASFORMA</vt:lpstr>
      <vt:lpstr>IL CORPO DI CRISTO</vt:lpstr>
      <vt:lpstr>Il simbolismo della montagna</vt:lpstr>
      <vt:lpstr>Presentazione standard di PowerPoint</vt:lpstr>
      <vt:lpstr>La verticalità del campanile</vt:lpstr>
      <vt:lpstr>Presentazione standard di PowerPoint</vt:lpstr>
      <vt:lpstr>Torre medievale di Ulm</vt:lpstr>
      <vt:lpstr>Il duomo di Ulm</vt:lpstr>
      <vt:lpstr>Simbolismo della torre campanaria</vt:lpstr>
      <vt:lpstr>S. Pierre de clages</vt:lpstr>
      <vt:lpstr>Simbolismo dell’ottagono</vt:lpstr>
      <vt:lpstr>Presentazione standard di PowerPoint</vt:lpstr>
      <vt:lpstr>Altare pagano e altare cristiano</vt:lpstr>
      <vt:lpstr>Altare pagano esterno</vt:lpstr>
      <vt:lpstr>Altare cristiano</vt:lpstr>
      <vt:lpstr>Elementi dell’altare</vt:lpstr>
      <vt:lpstr>Esempio di moderna architettura</vt:lpstr>
      <vt:lpstr>I candelabri starebbero meglio a fianco dell’altgare anziché sulla mensa</vt:lpstr>
      <vt:lpstr>Bellissimo il pavimento un po’ meno l’altare. Perché?</vt:lpstr>
      <vt:lpstr>Una buona soluzione</vt:lpstr>
      <vt:lpstr>Qui emerge benissimo la centralità dell’altare</vt:lpstr>
      <vt:lpstr>Liturgie orientali</vt:lpstr>
      <vt:lpstr>Basilica di san saturnino (1080 – 1118)</vt:lpstr>
      <vt:lpstr>Altare di saint sernin (secolo X – XI)</vt:lpstr>
      <vt:lpstr>Incontro fra cielo e terra</vt:lpstr>
      <vt:lpstr>Santa maria di collemaggio</vt:lpstr>
      <vt:lpstr>Perdonanza celestiniana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patrologia I</dc:title>
  <dc:creator>Fra Juri Leoni</dc:creator>
  <cp:lastModifiedBy>User</cp:lastModifiedBy>
  <cp:revision>85</cp:revision>
  <cp:lastPrinted>2019-10-11T06:34:14Z</cp:lastPrinted>
  <dcterms:created xsi:type="dcterms:W3CDTF">2017-09-12T09:23:25Z</dcterms:created>
  <dcterms:modified xsi:type="dcterms:W3CDTF">2022-02-25T20:59:33Z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0x0101001D242395EE830D4EAC98F430880E64E2</vt:lpwstr>
  </property>
</Properties>
</file>