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6" r:id="rId2"/>
    <p:sldId id="256" r:id="rId3"/>
    <p:sldId id="328" r:id="rId4"/>
    <p:sldId id="330" r:id="rId5"/>
    <p:sldId id="316" r:id="rId6"/>
    <p:sldId id="320" r:id="rId7"/>
    <p:sldId id="350" r:id="rId8"/>
    <p:sldId id="318" r:id="rId9"/>
    <p:sldId id="349" r:id="rId10"/>
    <p:sldId id="258" r:id="rId11"/>
    <p:sldId id="331" r:id="rId12"/>
    <p:sldId id="259" r:id="rId13"/>
    <p:sldId id="342" r:id="rId14"/>
    <p:sldId id="343" r:id="rId15"/>
    <p:sldId id="344" r:id="rId16"/>
    <p:sldId id="260" r:id="rId17"/>
    <p:sldId id="332" r:id="rId18"/>
    <p:sldId id="333" r:id="rId19"/>
    <p:sldId id="338" r:id="rId20"/>
    <p:sldId id="339" r:id="rId21"/>
    <p:sldId id="341" r:id="rId22"/>
    <p:sldId id="340" r:id="rId23"/>
    <p:sldId id="261" r:id="rId24"/>
    <p:sldId id="262" r:id="rId25"/>
    <p:sldId id="263" r:id="rId26"/>
    <p:sldId id="264" r:id="rId27"/>
    <p:sldId id="265" r:id="rId28"/>
    <p:sldId id="273" r:id="rId29"/>
    <p:sldId id="274" r:id="rId30"/>
    <p:sldId id="334" r:id="rId31"/>
    <p:sldId id="351" r:id="rId32"/>
    <p:sldId id="335" r:id="rId33"/>
    <p:sldId id="266" r:id="rId34"/>
    <p:sldId id="267" r:id="rId35"/>
    <p:sldId id="268" r:id="rId36"/>
    <p:sldId id="269" r:id="rId37"/>
    <p:sldId id="270" r:id="rId38"/>
    <p:sldId id="336" r:id="rId39"/>
    <p:sldId id="271" r:id="rId40"/>
    <p:sldId id="346" r:id="rId41"/>
    <p:sldId id="347" r:id="rId42"/>
    <p:sldId id="348" r:id="rId43"/>
    <p:sldId id="345" r:id="rId44"/>
    <p:sldId id="337" r:id="rId45"/>
  </p:sldIdLst>
  <p:sldSz cx="12192000" cy="6858000"/>
  <p:notesSz cx="6858000" cy="99456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3E893269-B869-4714-ABAF-883F5616C9E7}" type="datetimeFigureOut">
              <a:rPr lang="it-IT" smtClean="0"/>
              <a:t>24/04/2020</a:t>
            </a:fld>
            <a:endParaRPr lang="it-IT"/>
          </a:p>
        </p:txBody>
      </p:sp>
      <p:sp>
        <p:nvSpPr>
          <p:cNvPr id="4" name="Segnaposto immagine diapositiva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1A536B27-2B16-4BB4-9D33-989F106C6EAA}" type="slidenum">
              <a:rPr lang="it-IT" smtClean="0"/>
              <a:t>‹N›</a:t>
            </a:fld>
            <a:endParaRPr lang="it-IT"/>
          </a:p>
        </p:txBody>
      </p:sp>
    </p:spTree>
    <p:extLst>
      <p:ext uri="{BB962C8B-B14F-4D97-AF65-F5344CB8AC3E}">
        <p14:creationId xmlns:p14="http://schemas.microsoft.com/office/powerpoint/2010/main" val="79736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536B27-2B16-4BB4-9D33-989F106C6EAA}" type="slidenum">
              <a:rPr lang="it-IT" smtClean="0"/>
              <a:t>40</a:t>
            </a:fld>
            <a:endParaRPr lang="it-IT"/>
          </a:p>
        </p:txBody>
      </p:sp>
    </p:spTree>
    <p:extLst>
      <p:ext uri="{BB962C8B-B14F-4D97-AF65-F5344CB8AC3E}">
        <p14:creationId xmlns:p14="http://schemas.microsoft.com/office/powerpoint/2010/main" val="94607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536B27-2B16-4BB4-9D33-989F106C6EAA}" type="slidenum">
              <a:rPr lang="it-IT" smtClean="0"/>
              <a:t>41</a:t>
            </a:fld>
            <a:endParaRPr lang="it-IT"/>
          </a:p>
        </p:txBody>
      </p:sp>
    </p:spTree>
    <p:extLst>
      <p:ext uri="{BB962C8B-B14F-4D97-AF65-F5344CB8AC3E}">
        <p14:creationId xmlns:p14="http://schemas.microsoft.com/office/powerpoint/2010/main" val="312927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536B27-2B16-4BB4-9D33-989F106C6EAA}" type="slidenum">
              <a:rPr lang="it-IT" smtClean="0"/>
              <a:t>42</a:t>
            </a:fld>
            <a:endParaRPr lang="it-IT"/>
          </a:p>
        </p:txBody>
      </p:sp>
    </p:spTree>
    <p:extLst>
      <p:ext uri="{BB962C8B-B14F-4D97-AF65-F5344CB8AC3E}">
        <p14:creationId xmlns:p14="http://schemas.microsoft.com/office/powerpoint/2010/main" val="425253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E118F86-E032-44D2-B8F2-2F3FEF5630C3}" type="datetimeFigureOut">
              <a:rPr lang="it-IT" smtClean="0"/>
              <a:t>24/04/2020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214318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118F86-E032-44D2-B8F2-2F3FEF5630C3}" type="datetimeFigureOut">
              <a:rPr lang="it-IT" smtClean="0"/>
              <a:t>24/04/2020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223870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118F86-E032-44D2-B8F2-2F3FEF5630C3}" type="datetimeFigureOut">
              <a:rPr lang="it-IT" smtClean="0"/>
              <a:t>24/04/2020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292363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118F86-E032-44D2-B8F2-2F3FEF5630C3}" type="datetimeFigureOut">
              <a:rPr lang="it-IT" smtClean="0"/>
              <a:t>24/04/2020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195867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E118F86-E032-44D2-B8F2-2F3FEF5630C3}" type="datetimeFigureOut">
              <a:rPr lang="it-IT" smtClean="0"/>
              <a:t>24/04/2020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27879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E118F86-E032-44D2-B8F2-2F3FEF5630C3}" type="datetimeFigureOut">
              <a:rPr lang="it-IT" smtClean="0"/>
              <a:t>24/04/2020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414952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E118F86-E032-44D2-B8F2-2F3FEF5630C3}" type="datetimeFigureOut">
              <a:rPr lang="it-IT" smtClean="0"/>
              <a:t>24/04/2020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295011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E118F86-E032-44D2-B8F2-2F3FEF5630C3}" type="datetimeFigureOut">
              <a:rPr lang="it-IT" smtClean="0"/>
              <a:t>24/04/2020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30862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118F86-E032-44D2-B8F2-2F3FEF5630C3}" type="datetimeFigureOut">
              <a:rPr lang="it-IT" smtClean="0"/>
              <a:t>24/04/2020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212951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E118F86-E032-44D2-B8F2-2F3FEF5630C3}" type="datetimeFigureOut">
              <a:rPr lang="it-IT" smtClean="0"/>
              <a:t>24/04/2020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121197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E118F86-E032-44D2-B8F2-2F3FEF5630C3}" type="datetimeFigureOut">
              <a:rPr lang="it-IT" smtClean="0"/>
              <a:t>24/04/2020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DAA84F-8862-46F5-8445-0AFCFAB3AB2F}" type="slidenum">
              <a:rPr lang="it-IT" smtClean="0"/>
              <a:t>‹N›</a:t>
            </a:fld>
            <a:endParaRPr lang="it-IT"/>
          </a:p>
        </p:txBody>
      </p:sp>
    </p:spTree>
    <p:extLst>
      <p:ext uri="{BB962C8B-B14F-4D97-AF65-F5344CB8AC3E}">
        <p14:creationId xmlns:p14="http://schemas.microsoft.com/office/powerpoint/2010/main" val="96218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18F86-E032-44D2-B8F2-2F3FEF5630C3}" type="datetimeFigureOut">
              <a:rPr lang="it-IT" smtClean="0"/>
              <a:t>24/04/2020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AA84F-8862-46F5-8445-0AFCFAB3AB2F}" type="slidenum">
              <a:rPr lang="it-IT" smtClean="0"/>
              <a:t>‹N›</a:t>
            </a:fld>
            <a:endParaRPr lang="it-IT"/>
          </a:p>
        </p:txBody>
      </p:sp>
    </p:spTree>
    <p:extLst>
      <p:ext uri="{BB962C8B-B14F-4D97-AF65-F5344CB8AC3E}">
        <p14:creationId xmlns:p14="http://schemas.microsoft.com/office/powerpoint/2010/main" val="499489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9778C25-198A-4B81-AA9A-B707A167B348}"/>
              </a:ext>
            </a:extLst>
          </p:cNvPr>
          <p:cNvSpPr>
            <a:spLocks noGrp="1" noChangeArrowheads="1"/>
          </p:cNvSpPr>
          <p:nvPr>
            <p:ph type="ctrTitle"/>
          </p:nvPr>
        </p:nvSpPr>
        <p:spPr>
          <a:xfrm>
            <a:off x="5016500" y="404814"/>
            <a:ext cx="5181600" cy="1728787"/>
          </a:xfrm>
        </p:spPr>
        <p:txBody>
          <a:bodyPr/>
          <a:lstStyle/>
          <a:p>
            <a:pPr algn="r" eaLnBrk="1" hangingPunct="1"/>
            <a:r>
              <a:rPr lang="it-IT" altLang="it-IT" sz="4400" b="1" dirty="0">
                <a:solidFill>
                  <a:srgbClr val="A50021"/>
                </a:solidFill>
                <a:latin typeface="Arial Black" panose="020B0A04020102020204" pitchFamily="34" charset="0"/>
                <a:cs typeface="Times New Roman" panose="02020603050405020304" pitchFamily="18" charset="0"/>
              </a:rPr>
              <a:t>Diocesi di Rieti</a:t>
            </a:r>
            <a:br>
              <a:rPr lang="it-IT" altLang="it-IT" sz="2400" dirty="0">
                <a:solidFill>
                  <a:srgbClr val="A50021"/>
                </a:solidFill>
                <a:latin typeface="Arial Black" panose="020B0A04020102020204" pitchFamily="34" charset="0"/>
                <a:cs typeface="Times New Roman" panose="02020603050405020304" pitchFamily="18" charset="0"/>
              </a:rPr>
            </a:br>
            <a:br>
              <a:rPr lang="it-IT" altLang="it-IT" sz="2400" dirty="0">
                <a:latin typeface="Arial Black" panose="020B0A04020102020204" pitchFamily="34" charset="0"/>
                <a:cs typeface="Times New Roman" panose="02020603050405020304" pitchFamily="18" charset="0"/>
              </a:rPr>
            </a:br>
            <a:r>
              <a:rPr lang="it-IT" altLang="it-IT" sz="2400" b="1" i="1" dirty="0">
                <a:solidFill>
                  <a:srgbClr val="C00000"/>
                </a:solidFill>
                <a:latin typeface="Arial Black" panose="020B0A04020102020204" pitchFamily="34" charset="0"/>
                <a:cs typeface="Times New Roman" panose="02020603050405020304" pitchFamily="18" charset="0"/>
              </a:rPr>
              <a:t>Ufficio Liturgico</a:t>
            </a:r>
            <a:br>
              <a:rPr lang="it-IT" altLang="it-IT" sz="2400" b="1" dirty="0">
                <a:solidFill>
                  <a:srgbClr val="A50021"/>
                </a:solidFill>
                <a:latin typeface="Comic Sans MS" panose="030F0702030302020204" pitchFamily="66" charset="0"/>
              </a:rPr>
            </a:br>
            <a:br>
              <a:rPr lang="it-IT" altLang="it-IT" sz="800" b="1" dirty="0">
                <a:solidFill>
                  <a:srgbClr val="A50021"/>
                </a:solidFill>
                <a:latin typeface="Comic Sans MS" panose="030F0702030302020204" pitchFamily="66" charset="0"/>
              </a:rPr>
            </a:br>
            <a:endParaRPr lang="it-IT" altLang="it-IT" sz="800" b="1" dirty="0">
              <a:solidFill>
                <a:srgbClr val="A50021"/>
              </a:solidFill>
              <a:latin typeface="Comic Sans MS" panose="030F0702030302020204" pitchFamily="66" charset="0"/>
            </a:endParaRPr>
          </a:p>
        </p:txBody>
      </p:sp>
      <p:sp>
        <p:nvSpPr>
          <p:cNvPr id="3075" name="Rectangle 3">
            <a:extLst>
              <a:ext uri="{FF2B5EF4-FFF2-40B4-BE49-F238E27FC236}">
                <a16:creationId xmlns:a16="http://schemas.microsoft.com/office/drawing/2014/main" id="{BFD00090-133C-4E3A-8048-DAC22CDA653E}"/>
              </a:ext>
            </a:extLst>
          </p:cNvPr>
          <p:cNvSpPr>
            <a:spLocks noGrp="1" noChangeArrowheads="1"/>
          </p:cNvSpPr>
          <p:nvPr>
            <p:ph type="subTitle" idx="1"/>
          </p:nvPr>
        </p:nvSpPr>
        <p:spPr>
          <a:xfrm>
            <a:off x="5519739" y="3213100"/>
            <a:ext cx="4816475" cy="3240088"/>
          </a:xfrm>
        </p:spPr>
        <p:txBody>
          <a:bodyPr/>
          <a:lstStyle/>
          <a:p>
            <a:pPr eaLnBrk="1" hangingPunct="1">
              <a:lnSpc>
                <a:spcPct val="80000"/>
              </a:lnSpc>
            </a:pPr>
            <a:endParaRPr lang="it-IT" altLang="it-IT" sz="800" b="1" dirty="0">
              <a:solidFill>
                <a:srgbClr val="800000"/>
              </a:solidFill>
              <a:latin typeface="Garamond" panose="02020404030301010803" pitchFamily="18" charset="0"/>
            </a:endParaRPr>
          </a:p>
          <a:p>
            <a:pPr algn="r" eaLnBrk="1" hangingPunct="1">
              <a:lnSpc>
                <a:spcPct val="80000"/>
              </a:lnSpc>
            </a:pPr>
            <a:endParaRPr lang="it-IT" altLang="it-IT" b="1" dirty="0">
              <a:solidFill>
                <a:srgbClr val="800000"/>
              </a:solidFill>
              <a:latin typeface="Times New Roman" panose="02020603050405020304" pitchFamily="18" charset="0"/>
              <a:cs typeface="Times New Roman" panose="02020603050405020304" pitchFamily="18" charset="0"/>
            </a:endParaRPr>
          </a:p>
          <a:p>
            <a:pPr algn="r" eaLnBrk="1" hangingPunct="1">
              <a:lnSpc>
                <a:spcPct val="80000"/>
              </a:lnSpc>
            </a:pPr>
            <a:endParaRPr lang="it-IT" altLang="it-IT" sz="800" b="1" dirty="0">
              <a:solidFill>
                <a:srgbClr val="800000"/>
              </a:solidFill>
              <a:latin typeface="Times New Roman" panose="02020603050405020304" pitchFamily="18" charset="0"/>
              <a:cs typeface="Times New Roman" panose="02020603050405020304" pitchFamily="18" charset="0"/>
            </a:endParaRPr>
          </a:p>
          <a:p>
            <a:pPr algn="r" eaLnBrk="1" hangingPunct="1">
              <a:lnSpc>
                <a:spcPct val="80000"/>
              </a:lnSpc>
            </a:pPr>
            <a:r>
              <a:rPr lang="it-IT" altLang="it-IT" sz="2800" b="1" i="1" dirty="0">
                <a:solidFill>
                  <a:srgbClr val="C00000"/>
                </a:solidFill>
                <a:latin typeface="Times New Roman" panose="02020603050405020304" pitchFamily="18" charset="0"/>
                <a:cs typeface="Times New Roman" panose="02020603050405020304" pitchFamily="18" charset="0"/>
              </a:rPr>
              <a:t>“Cristo è il Signore,</a:t>
            </a:r>
          </a:p>
          <a:p>
            <a:pPr algn="r" eaLnBrk="1" hangingPunct="1">
              <a:lnSpc>
                <a:spcPct val="80000"/>
              </a:lnSpc>
            </a:pPr>
            <a:r>
              <a:rPr lang="it-IT" altLang="it-IT" sz="2800" b="1" i="1" dirty="0">
                <a:solidFill>
                  <a:srgbClr val="C00000"/>
                </a:solidFill>
                <a:latin typeface="Times New Roman" panose="02020603050405020304" pitchFamily="18" charset="0"/>
                <a:cs typeface="Times New Roman" panose="02020603050405020304" pitchFamily="18" charset="0"/>
              </a:rPr>
              <a:t>Ieri, Oggi, Sempre”.</a:t>
            </a:r>
          </a:p>
          <a:p>
            <a:pPr algn="r" eaLnBrk="1" hangingPunct="1">
              <a:lnSpc>
                <a:spcPct val="80000"/>
              </a:lnSpc>
            </a:pPr>
            <a:endParaRPr lang="it-IT" altLang="it-IT" sz="800" b="1" i="1" dirty="0">
              <a:solidFill>
                <a:srgbClr val="800000"/>
              </a:solidFill>
              <a:latin typeface="Times New Roman" panose="02020603050405020304" pitchFamily="18" charset="0"/>
              <a:cs typeface="Times New Roman" panose="02020603050405020304" pitchFamily="18" charset="0"/>
            </a:endParaRPr>
          </a:p>
        </p:txBody>
      </p:sp>
      <p:pic>
        <p:nvPicPr>
          <p:cNvPr id="3076" name="Immagine 8" descr="Casa 02.jpg">
            <a:extLst>
              <a:ext uri="{FF2B5EF4-FFF2-40B4-BE49-F238E27FC236}">
                <a16:creationId xmlns:a16="http://schemas.microsoft.com/office/drawing/2014/main" id="{E5FFEC1D-CB19-4B85-9757-CC1BABA10C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44450"/>
            <a:ext cx="3671888"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magine 7" descr="IMG_0600.JPG">
            <a:extLst>
              <a:ext uri="{FF2B5EF4-FFF2-40B4-BE49-F238E27FC236}">
                <a16:creationId xmlns:a16="http://schemas.microsoft.com/office/drawing/2014/main" id="{E8D2DF33-3151-4412-B8B7-D70F19A4DB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164" y="2420938"/>
            <a:ext cx="3444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lstStyle/>
          <a:p>
            <a:r>
              <a:rPr lang="it-IT" b="1" dirty="0">
                <a:latin typeface="Times New Roman" panose="02020603050405020304" pitchFamily="18" charset="0"/>
                <a:cs typeface="Times New Roman" panose="02020603050405020304" pitchFamily="18" charset="0"/>
              </a:rPr>
              <a:t>Il nome</a:t>
            </a:r>
          </a:p>
        </p:txBody>
      </p:sp>
      <p:sp>
        <p:nvSpPr>
          <p:cNvPr id="3" name="Segnaposto contenuto 2"/>
          <p:cNvSpPr>
            <a:spLocks noGrp="1"/>
          </p:cNvSpPr>
          <p:nvPr>
            <p:ph idx="1"/>
          </p:nvPr>
        </p:nvSpPr>
        <p:spPr/>
        <p:txBody>
          <a:bodyPr>
            <a:normAutofit fontScale="55000" lnSpcReduction="20000"/>
          </a:bodyPr>
          <a:lstStyle/>
          <a:p>
            <a:pPr marL="0" indent="0">
              <a:buNone/>
            </a:pPr>
            <a:endParaRPr lang="it-IT" sz="3600" dirty="0">
              <a:latin typeface="Comic Sans MS" panose="030F0702030302020204" pitchFamily="66" charset="0"/>
              <a:cs typeface="Times New Roman" panose="02020603050405020304" pitchFamily="18" charset="0"/>
            </a:endParaRPr>
          </a:p>
          <a:p>
            <a:pPr marL="0" indent="0">
              <a:buNone/>
            </a:pPr>
            <a:r>
              <a:rPr lang="it-IT" sz="3600" dirty="0">
                <a:latin typeface="Comic Sans MS" panose="030F0702030302020204" pitchFamily="66" charset="0"/>
                <a:cs typeface="Times New Roman" panose="02020603050405020304" pitchFamily="18" charset="0"/>
              </a:rPr>
              <a:t>LITURGIA:	</a:t>
            </a:r>
          </a:p>
          <a:p>
            <a:pPr marL="0" indent="0">
              <a:buNone/>
            </a:pPr>
            <a:r>
              <a:rPr lang="it-IT" sz="3600" dirty="0">
                <a:latin typeface="Comic Sans MS" panose="030F0702030302020204" pitchFamily="66" charset="0"/>
                <a:cs typeface="Times New Roman" panose="02020603050405020304" pitchFamily="18" charset="0"/>
              </a:rPr>
              <a:t>		- come forma di preghiera (elementi costitutivi, struttura ...)</a:t>
            </a:r>
          </a:p>
          <a:p>
            <a:pPr marL="0" indent="0">
              <a:buNone/>
            </a:pPr>
            <a:r>
              <a:rPr lang="it-IT" sz="3600" dirty="0">
                <a:latin typeface="Comic Sans MS" panose="030F0702030302020204" pitchFamily="66" charset="0"/>
                <a:cs typeface="Times New Roman" panose="02020603050405020304" pitchFamily="18" charset="0"/>
              </a:rPr>
              <a:t>		- preghiera di Cristo (quell’inno ... </a:t>
            </a:r>
            <a:r>
              <a:rPr lang="it-IT" sz="3600" dirty="0" err="1">
                <a:latin typeface="Comic Sans MS" panose="030F0702030302020204" pitchFamily="66" charset="0"/>
                <a:cs typeface="Times New Roman" panose="02020603050405020304" pitchFamily="18" charset="0"/>
              </a:rPr>
              <a:t>cf</a:t>
            </a:r>
            <a:r>
              <a:rPr lang="it-IT" sz="3600" dirty="0">
                <a:latin typeface="Comic Sans MS" panose="030F0702030302020204" pitchFamily="66" charset="0"/>
                <a:cs typeface="Times New Roman" panose="02020603050405020304" pitchFamily="18" charset="0"/>
              </a:rPr>
              <a:t> </a:t>
            </a:r>
            <a:r>
              <a:rPr lang="it-IT" sz="3600" i="1" dirty="0" err="1">
                <a:latin typeface="Comic Sans MS" panose="030F0702030302020204" pitchFamily="66" charset="0"/>
                <a:cs typeface="Times New Roman" panose="02020603050405020304" pitchFamily="18" charset="0"/>
              </a:rPr>
              <a:t>Sacrosanctum</a:t>
            </a:r>
            <a:r>
              <a:rPr lang="it-IT" sz="3600" i="1" dirty="0">
                <a:latin typeface="Comic Sans MS" panose="030F0702030302020204" pitchFamily="66" charset="0"/>
                <a:cs typeface="Times New Roman" panose="02020603050405020304" pitchFamily="18" charset="0"/>
              </a:rPr>
              <a:t> </a:t>
            </a:r>
            <a:r>
              <a:rPr lang="it-IT" sz="3600" i="1" dirty="0" err="1">
                <a:latin typeface="Comic Sans MS" panose="030F0702030302020204" pitchFamily="66" charset="0"/>
                <a:cs typeface="Times New Roman" panose="02020603050405020304" pitchFamily="18" charset="0"/>
              </a:rPr>
              <a:t>Concilium</a:t>
            </a:r>
            <a:r>
              <a:rPr lang="it-IT" sz="3600" dirty="0">
                <a:latin typeface="Comic Sans MS" panose="030F0702030302020204" pitchFamily="66" charset="0"/>
                <a:cs typeface="Times New Roman" panose="02020603050405020304" pitchFamily="18" charset="0"/>
              </a:rPr>
              <a:t> 83)</a:t>
            </a:r>
          </a:p>
          <a:p>
            <a:pPr marL="0" indent="0">
              <a:buNone/>
            </a:pPr>
            <a:r>
              <a:rPr lang="it-IT" sz="3600" dirty="0">
                <a:latin typeface="Comic Sans MS" panose="030F0702030302020204" pitchFamily="66" charset="0"/>
                <a:cs typeface="Times New Roman" panose="02020603050405020304" pitchFamily="18" charset="0"/>
              </a:rPr>
              <a:t>		- preghiera della Chiesa:</a:t>
            </a:r>
          </a:p>
          <a:p>
            <a:pPr marL="0" indent="0">
              <a:buNone/>
            </a:pPr>
            <a:endParaRPr lang="it-IT" sz="3600" dirty="0">
              <a:latin typeface="Comic Sans MS" panose="030F0702030302020204" pitchFamily="66" charset="0"/>
              <a:cs typeface="Times New Roman" panose="02020603050405020304" pitchFamily="18" charset="0"/>
            </a:endParaRPr>
          </a:p>
          <a:p>
            <a:pPr marL="0" indent="0">
              <a:buNone/>
            </a:pPr>
            <a:r>
              <a:rPr lang="it-IT" sz="3600" dirty="0">
                <a:latin typeface="Comic Sans MS" panose="030F0702030302020204" pitchFamily="66" charset="0"/>
                <a:cs typeface="Times New Roman" panose="02020603050405020304" pitchFamily="18" charset="0"/>
              </a:rPr>
              <a:t>la Chiesa nasce con essa ( </a:t>
            </a:r>
            <a:r>
              <a:rPr lang="it-IT" sz="3600" i="1" dirty="0">
                <a:latin typeface="Comic Sans MS" panose="030F0702030302020204" pitchFamily="66" charset="0"/>
                <a:cs typeface="Times New Roman" panose="02020603050405020304" pitchFamily="18" charset="0"/>
              </a:rPr>
              <a:t>At</a:t>
            </a:r>
            <a:r>
              <a:rPr lang="it-IT" sz="3600" dirty="0">
                <a:latin typeface="Comic Sans MS" panose="030F0702030302020204" pitchFamily="66" charset="0"/>
                <a:cs typeface="Times New Roman" panose="02020603050405020304" pitchFamily="18" charset="0"/>
              </a:rPr>
              <a:t> 1,14; </a:t>
            </a:r>
            <a:r>
              <a:rPr lang="it-IT" sz="3600" i="1" dirty="0">
                <a:latin typeface="Comic Sans MS" panose="030F0702030302020204" pitchFamily="66" charset="0"/>
                <a:cs typeface="Times New Roman" panose="02020603050405020304" pitchFamily="18" charset="0"/>
              </a:rPr>
              <a:t>At </a:t>
            </a:r>
            <a:r>
              <a:rPr lang="it-IT" sz="3600" dirty="0">
                <a:latin typeface="Comic Sans MS" panose="030F0702030302020204" pitchFamily="66" charset="0"/>
                <a:cs typeface="Times New Roman" panose="02020603050405020304" pitchFamily="18" charset="0"/>
              </a:rPr>
              <a:t>2,42)</a:t>
            </a:r>
          </a:p>
          <a:p>
            <a:pPr marL="0" indent="0">
              <a:buNone/>
            </a:pPr>
            <a:r>
              <a:rPr lang="it-IT" sz="3600" dirty="0">
                <a:latin typeface="Comic Sans MS" panose="030F0702030302020204" pitchFamily="66" charset="0"/>
                <a:cs typeface="Times New Roman" panose="02020603050405020304" pitchFamily="18" charset="0"/>
              </a:rPr>
              <a:t>manifesta la sua identità in unione con Cristo</a:t>
            </a:r>
          </a:p>
          <a:p>
            <a:pPr marL="0" indent="0">
              <a:buNone/>
            </a:pPr>
            <a:r>
              <a:rPr lang="it-IT" sz="3600" dirty="0">
                <a:latin typeface="Comic Sans MS" panose="030F0702030302020204" pitchFamily="66" charset="0"/>
                <a:cs typeface="Times New Roman" panose="02020603050405020304" pitchFamily="18" charset="0"/>
              </a:rPr>
              <a:t>la esprime e la arricchisce nei secoli</a:t>
            </a:r>
          </a:p>
          <a:p>
            <a:pPr marL="0" indent="0">
              <a:buNone/>
            </a:pPr>
            <a:r>
              <a:rPr lang="it-IT" sz="3600" dirty="0">
                <a:latin typeface="Comic Sans MS" panose="030F0702030302020204" pitchFamily="66" charset="0"/>
                <a:cs typeface="Times New Roman" panose="02020603050405020304" pitchFamily="18" charset="0"/>
              </a:rPr>
              <a:t>la riconosce e la propone come sua (</a:t>
            </a:r>
            <a:r>
              <a:rPr lang="it-IT" sz="3600" dirty="0" err="1">
                <a:latin typeface="Comic Sans MS" panose="030F0702030302020204" pitchFamily="66" charset="0"/>
                <a:cs typeface="Times New Roman" panose="02020603050405020304" pitchFamily="18" charset="0"/>
              </a:rPr>
              <a:t>cf</a:t>
            </a:r>
            <a:r>
              <a:rPr lang="it-IT" sz="3600" dirty="0">
                <a:latin typeface="Comic Sans MS" panose="030F0702030302020204" pitchFamily="66" charset="0"/>
                <a:cs typeface="Times New Roman" panose="02020603050405020304" pitchFamily="18" charset="0"/>
              </a:rPr>
              <a:t> </a:t>
            </a:r>
            <a:r>
              <a:rPr lang="it-IT" sz="3600" i="1" dirty="0">
                <a:latin typeface="Comic Sans MS" panose="030F0702030302020204" pitchFamily="66" charset="0"/>
                <a:cs typeface="Times New Roman" panose="02020603050405020304" pitchFamily="18" charset="0"/>
              </a:rPr>
              <a:t>SC</a:t>
            </a:r>
            <a:r>
              <a:rPr lang="it-IT" sz="3600" dirty="0">
                <a:latin typeface="Comic Sans MS" panose="030F0702030302020204" pitchFamily="66" charset="0"/>
                <a:cs typeface="Times New Roman" panose="02020603050405020304" pitchFamily="18" charset="0"/>
              </a:rPr>
              <a:t>, </a:t>
            </a:r>
            <a:r>
              <a:rPr lang="it-IT" sz="3600" i="1" dirty="0">
                <a:latin typeface="Comic Sans MS" panose="030F0702030302020204" pitchFamily="66" charset="0"/>
                <a:cs typeface="Times New Roman" panose="02020603050405020304" pitchFamily="18" charset="0"/>
              </a:rPr>
              <a:t>IGLH</a:t>
            </a:r>
            <a:r>
              <a:rPr lang="it-IT" sz="3600" dirty="0">
                <a:latin typeface="Comic Sans MS" panose="030F0702030302020204" pitchFamily="66"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t> </a:t>
            </a:r>
          </a:p>
          <a:p>
            <a:endParaRPr lang="it-IT" dirty="0"/>
          </a:p>
        </p:txBody>
      </p:sp>
    </p:spTree>
    <p:extLst>
      <p:ext uri="{BB962C8B-B14F-4D97-AF65-F5344CB8AC3E}">
        <p14:creationId xmlns:p14="http://schemas.microsoft.com/office/powerpoint/2010/main" val="112455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8E4539-9CAB-4BCF-A99D-5F38D8DFA5D5}"/>
              </a:ext>
            </a:extLst>
          </p:cNvPr>
          <p:cNvSpPr>
            <a:spLocks noGrp="1"/>
          </p:cNvSpPr>
          <p:nvPr>
            <p:ph type="title"/>
          </p:nvPr>
        </p:nvSpPr>
        <p:spPr/>
        <p:txBody>
          <a:bodyPr/>
          <a:lstStyle/>
          <a:p>
            <a:r>
              <a:rPr lang="it-IT" dirty="0">
                <a:solidFill>
                  <a:srgbClr val="00B050"/>
                </a:solidFill>
                <a:latin typeface="Arial Black" panose="020B0A04020102020204" pitchFamily="34" charset="0"/>
              </a:rPr>
              <a:t>Prima e dopo la Pentecoste</a:t>
            </a:r>
          </a:p>
        </p:txBody>
      </p:sp>
      <p:sp>
        <p:nvSpPr>
          <p:cNvPr id="3" name="Segnaposto contenuto 2">
            <a:extLst>
              <a:ext uri="{FF2B5EF4-FFF2-40B4-BE49-F238E27FC236}">
                <a16:creationId xmlns:a16="http://schemas.microsoft.com/office/drawing/2014/main" id="{4C5211A6-6CCC-4389-A2A7-3F260BB7DB1B}"/>
              </a:ext>
            </a:extLst>
          </p:cNvPr>
          <p:cNvSpPr>
            <a:spLocks noGrp="1"/>
          </p:cNvSpPr>
          <p:nvPr>
            <p:ph idx="1"/>
          </p:nvPr>
        </p:nvSpPr>
        <p:spPr/>
        <p:txBody>
          <a:bodyPr/>
          <a:lstStyle/>
          <a:p>
            <a:pPr marL="0" indent="0">
              <a:buNone/>
            </a:pPr>
            <a:r>
              <a:rPr lang="it-IT" dirty="0">
                <a:latin typeface="Comic Sans MS" panose="030F0702030302020204" pitchFamily="66" charset="0"/>
                <a:cs typeface="Times New Roman" panose="02020603050405020304" pitchFamily="18" charset="0"/>
              </a:rPr>
              <a:t>«Perseveranti e concordi nella preghiera </a:t>
            </a:r>
          </a:p>
          <a:p>
            <a:pPr marL="0" indent="0">
              <a:buNone/>
            </a:pPr>
            <a:r>
              <a:rPr lang="it-IT" dirty="0">
                <a:latin typeface="Comic Sans MS" panose="030F0702030302020204" pitchFamily="66" charset="0"/>
                <a:cs typeface="Times New Roman" panose="02020603050405020304" pitchFamily="18" charset="0"/>
              </a:rPr>
              <a:t>con Maria la Madre di Gesù» </a:t>
            </a:r>
          </a:p>
          <a:p>
            <a:pPr marL="0" indent="0">
              <a:buNone/>
            </a:pPr>
            <a:r>
              <a:rPr lang="it-IT" dirty="0">
                <a:latin typeface="Comic Sans MS" panose="030F0702030302020204" pitchFamily="66" charset="0"/>
                <a:cs typeface="Times New Roman" panose="02020603050405020304" pitchFamily="18" charset="0"/>
              </a:rPr>
              <a:t>(At 1,14)</a:t>
            </a:r>
          </a:p>
          <a:p>
            <a:pPr marL="0" indent="0">
              <a:buNone/>
            </a:pPr>
            <a:endParaRPr lang="it-IT" dirty="0">
              <a:latin typeface="Comic Sans MS" panose="030F0702030302020204" pitchFamily="66" charset="0"/>
              <a:cs typeface="Times New Roman" panose="02020603050405020304" pitchFamily="18" charset="0"/>
            </a:endParaRPr>
          </a:p>
          <a:p>
            <a:pPr marL="0" indent="0">
              <a:buNone/>
            </a:pPr>
            <a:r>
              <a:rPr lang="it-IT" dirty="0">
                <a:latin typeface="Comic Sans MS" panose="030F0702030302020204" pitchFamily="66" charset="0"/>
                <a:cs typeface="Times New Roman" panose="02020603050405020304" pitchFamily="18" charset="0"/>
              </a:rPr>
              <a:t>«Perseveranti nell’insegnamento degli apostoli </a:t>
            </a:r>
          </a:p>
          <a:p>
            <a:pPr marL="0" indent="0">
              <a:buNone/>
            </a:pPr>
            <a:r>
              <a:rPr lang="it-IT" dirty="0">
                <a:latin typeface="Comic Sans MS" panose="030F0702030302020204" pitchFamily="66" charset="0"/>
                <a:cs typeface="Times New Roman" panose="02020603050405020304" pitchFamily="18" charset="0"/>
              </a:rPr>
              <a:t>e nella comunione, nello spezzare il pane e nelle preghiere» </a:t>
            </a:r>
          </a:p>
          <a:p>
            <a:pPr marL="0" indent="0">
              <a:buNone/>
            </a:pPr>
            <a:r>
              <a:rPr lang="it-IT" dirty="0">
                <a:latin typeface="Comic Sans MS" panose="030F0702030302020204" pitchFamily="66" charset="0"/>
                <a:cs typeface="Times New Roman" panose="02020603050405020304" pitchFamily="18" charset="0"/>
              </a:rPr>
              <a:t>(At 2,42)</a:t>
            </a:r>
          </a:p>
          <a:p>
            <a:endParaRPr lang="it-IT" dirty="0"/>
          </a:p>
        </p:txBody>
      </p:sp>
    </p:spTree>
    <p:extLst>
      <p:ext uri="{BB962C8B-B14F-4D97-AF65-F5344CB8AC3E}">
        <p14:creationId xmlns:p14="http://schemas.microsoft.com/office/powerpoint/2010/main" val="130613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it-IT" b="1" dirty="0">
                <a:solidFill>
                  <a:srgbClr val="00B050"/>
                </a:solidFill>
                <a:latin typeface="Times New Roman" panose="02020603050405020304" pitchFamily="18" charset="0"/>
                <a:cs typeface="Times New Roman" panose="02020603050405020304" pitchFamily="18" charset="0"/>
              </a:rPr>
              <a:t>Legame con il tempo</a:t>
            </a:r>
          </a:p>
        </p:txBody>
      </p:sp>
      <p:sp>
        <p:nvSpPr>
          <p:cNvPr id="3" name="Segnaposto contenuto 2"/>
          <p:cNvSpPr>
            <a:spLocks noGrp="1"/>
          </p:cNvSpPr>
          <p:nvPr>
            <p:ph idx="1"/>
          </p:nvPr>
        </p:nvSpPr>
        <p:spPr/>
        <p:txBody>
          <a:bodyPr>
            <a:normAutofit lnSpcReduction="10000"/>
          </a:bodyPr>
          <a:lstStyle/>
          <a:p>
            <a:pPr marL="0" indent="0">
              <a:buNone/>
            </a:pPr>
            <a:r>
              <a:rPr lang="it-IT" dirty="0">
                <a:latin typeface="Comic Sans MS" panose="030F0702030302020204" pitchFamily="66" charset="0"/>
              </a:rPr>
              <a:t>DELLE ORE:</a:t>
            </a:r>
          </a:p>
          <a:p>
            <a:pPr marL="0" indent="0">
              <a:buNone/>
            </a:pPr>
            <a:r>
              <a:rPr lang="it-IT" dirty="0">
                <a:latin typeface="Comic Sans MS" panose="030F0702030302020204" pitchFamily="66" charset="0"/>
              </a:rPr>
              <a:t>	- per santificare tutto il corso del giorno ...</a:t>
            </a:r>
          </a:p>
          <a:p>
            <a:pPr marL="0" indent="0">
              <a:buNone/>
            </a:pPr>
            <a:r>
              <a:rPr lang="it-IT" dirty="0">
                <a:latin typeface="Comic Sans MS" panose="030F0702030302020204" pitchFamily="66" charset="0"/>
              </a:rPr>
              <a:t>	- modalità di attuazione della preghiera continua</a:t>
            </a:r>
          </a:p>
          <a:p>
            <a:pPr marL="0" indent="0">
              <a:buNone/>
            </a:pPr>
            <a:r>
              <a:rPr lang="it-IT" dirty="0">
                <a:latin typeface="Comic Sans MS" panose="030F0702030302020204" pitchFamily="66" charset="0"/>
              </a:rPr>
              <a:t>	  legata a momenti esistenzialmente forti ...</a:t>
            </a:r>
          </a:p>
          <a:p>
            <a:pPr marL="0" indent="0">
              <a:buNone/>
            </a:pPr>
            <a:r>
              <a:rPr lang="it-IT" dirty="0">
                <a:latin typeface="Comic Sans MS" panose="030F0702030302020204" pitchFamily="66" charset="0"/>
              </a:rPr>
              <a:t>Il tempo è il bene più prezioso che abbiamo anche perché man mano che passa non possiamo più disporne e quindi se lo usiamo male non possiamo più riparare. </a:t>
            </a:r>
          </a:p>
          <a:p>
            <a:pPr marL="0" indent="0">
              <a:buNone/>
            </a:pPr>
            <a:r>
              <a:rPr lang="it-IT" dirty="0">
                <a:latin typeface="Comic Sans MS" panose="030F0702030302020204" pitchFamily="66" charset="0"/>
              </a:rPr>
              <a:t>La liturgia delle ore entra nel tempo con un effetto sanante e trasformandolo in tempo di grazia. Nel NT il precetto più ripetuto è quello di pregare senza stancarsi.</a:t>
            </a:r>
          </a:p>
          <a:p>
            <a:endParaRPr lang="it-IT" dirty="0"/>
          </a:p>
        </p:txBody>
      </p:sp>
    </p:spTree>
    <p:extLst>
      <p:ext uri="{BB962C8B-B14F-4D97-AF65-F5344CB8AC3E}">
        <p14:creationId xmlns:p14="http://schemas.microsoft.com/office/powerpoint/2010/main" val="3124226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it-IT" b="1" dirty="0">
                <a:solidFill>
                  <a:srgbClr val="00B050"/>
                </a:solidFill>
                <a:latin typeface="Times New Roman" panose="02020603050405020304" pitchFamily="18" charset="0"/>
                <a:cs typeface="Times New Roman" panose="02020603050405020304" pitchFamily="18" charset="0"/>
              </a:rPr>
              <a:t>Una preghiera continua</a:t>
            </a:r>
          </a:p>
        </p:txBody>
      </p:sp>
      <p:sp>
        <p:nvSpPr>
          <p:cNvPr id="3" name="Segnaposto contenuto 2"/>
          <p:cNvSpPr>
            <a:spLocks noGrp="1"/>
          </p:cNvSpPr>
          <p:nvPr>
            <p:ph idx="1"/>
          </p:nvPr>
        </p:nvSpPr>
        <p:spPr/>
        <p:txBody>
          <a:bodyPr>
            <a:normAutofit fontScale="92500" lnSpcReduction="10000"/>
          </a:bodyPr>
          <a:lstStyle/>
          <a:p>
            <a:pPr marL="0" indent="0">
              <a:buNone/>
            </a:pPr>
            <a:r>
              <a:rPr lang="it-IT" dirty="0">
                <a:latin typeface="Comic Sans MS" panose="030F0702030302020204" pitchFamily="66" charset="0"/>
              </a:rPr>
              <a:t>In particolare nel Vangelo di Luca e in Paolo troviamo formulato un autentico precetto sulla preghiera ininterrotta (Lc 18,1; 21,36). Il tema della continuità della preghiera senza interruzione, con espressioni come «sempre», «assiduamente», «senza interruzione», «in ogni momento», «giorno e notte» sono abbondanti soprattutto nel linguaggio di Paolo e del suo discepolo Luca (cfr. At 1,14; 2,42; 6,4; 10,2; 12,5; </a:t>
            </a:r>
            <a:r>
              <a:rPr lang="it-IT" dirty="0" err="1">
                <a:latin typeface="Comic Sans MS" panose="030F0702030302020204" pitchFamily="66" charset="0"/>
              </a:rPr>
              <a:t>Rm</a:t>
            </a:r>
            <a:r>
              <a:rPr lang="it-IT" dirty="0">
                <a:latin typeface="Comic Sans MS" panose="030F0702030302020204" pitchFamily="66" charset="0"/>
              </a:rPr>
              <a:t> 1,9; Col 4,2; 2Tm 1,3…).</a:t>
            </a:r>
          </a:p>
          <a:p>
            <a:pPr marL="0" indent="0">
              <a:buNone/>
            </a:pPr>
            <a:r>
              <a:rPr lang="it-IT" dirty="0">
                <a:latin typeface="Comic Sans MS" panose="030F0702030302020204" pitchFamily="66" charset="0"/>
              </a:rPr>
              <a:t>La preghiera cristiana all’inizio si è espressa con libertà creativa, in contrasto con la Roma pagana dove il sacerdote era assistito da un suggeritore. Tertulliano afferma che i cristiani quando pregano non hanno bisogno di un suggeritore perché la loro preghiera scaturisce dall’intimo: </a:t>
            </a:r>
            <a:r>
              <a:rPr lang="it-IT" i="1" dirty="0">
                <a:latin typeface="Comic Sans MS" panose="030F0702030302020204" pitchFamily="66" charset="0"/>
              </a:rPr>
              <a:t>Sine monitore </a:t>
            </a:r>
            <a:r>
              <a:rPr lang="it-IT" i="1" dirty="0" err="1">
                <a:latin typeface="Comic Sans MS" panose="030F0702030302020204" pitchFamily="66" charset="0"/>
              </a:rPr>
              <a:t>quia</a:t>
            </a:r>
            <a:r>
              <a:rPr lang="it-IT" i="1" dirty="0">
                <a:latin typeface="Comic Sans MS" panose="030F0702030302020204" pitchFamily="66" charset="0"/>
              </a:rPr>
              <a:t> de pectore </a:t>
            </a:r>
            <a:r>
              <a:rPr lang="it-IT" i="1" dirty="0" err="1">
                <a:latin typeface="Comic Sans MS" panose="030F0702030302020204" pitchFamily="66" charset="0"/>
              </a:rPr>
              <a:t>oramus</a:t>
            </a:r>
            <a:r>
              <a:rPr lang="it-IT" dirty="0">
                <a:latin typeface="Comic Sans MS" panose="030F0702030302020204" pitchFamily="66" charset="0"/>
              </a:rPr>
              <a:t>: (</a:t>
            </a:r>
            <a:r>
              <a:rPr lang="it-IT" dirty="0" err="1">
                <a:latin typeface="Comic Sans MS" panose="030F0702030302020204" pitchFamily="66" charset="0"/>
              </a:rPr>
              <a:t>Apologeticum</a:t>
            </a:r>
            <a:r>
              <a:rPr lang="it-IT" dirty="0">
                <a:latin typeface="Comic Sans MS" panose="030F0702030302020204" pitchFamily="66" charset="0"/>
              </a:rPr>
              <a:t> 30,4: CCL 1,41)</a:t>
            </a:r>
          </a:p>
          <a:p>
            <a:endParaRPr lang="it-IT" dirty="0"/>
          </a:p>
        </p:txBody>
      </p:sp>
    </p:spTree>
    <p:extLst>
      <p:ext uri="{BB962C8B-B14F-4D97-AF65-F5344CB8AC3E}">
        <p14:creationId xmlns:p14="http://schemas.microsoft.com/office/powerpoint/2010/main" val="3080905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it-IT" b="1" dirty="0">
                <a:solidFill>
                  <a:srgbClr val="00B050"/>
                </a:solidFill>
                <a:latin typeface="Times New Roman" panose="02020603050405020304" pitchFamily="18" charset="0"/>
                <a:cs typeface="Times New Roman" panose="02020603050405020304" pitchFamily="18" charset="0"/>
              </a:rPr>
              <a:t>Tempi di preghiera</a:t>
            </a:r>
          </a:p>
        </p:txBody>
      </p:sp>
      <p:sp>
        <p:nvSpPr>
          <p:cNvPr id="3" name="Segnaposto contenuto 2"/>
          <p:cNvSpPr>
            <a:spLocks noGrp="1"/>
          </p:cNvSpPr>
          <p:nvPr>
            <p:ph idx="1"/>
          </p:nvPr>
        </p:nvSpPr>
        <p:spPr/>
        <p:txBody>
          <a:bodyPr>
            <a:normAutofit fontScale="92500" lnSpcReduction="20000"/>
          </a:bodyPr>
          <a:lstStyle/>
          <a:p>
            <a:pPr marL="0" indent="0">
              <a:buNone/>
            </a:pPr>
            <a:r>
              <a:rPr lang="it-IT" dirty="0">
                <a:latin typeface="Comic Sans MS" panose="030F0702030302020204" pitchFamily="66" charset="0"/>
              </a:rPr>
              <a:t>Per realizzare la preghiera incessante si devono fissare dei tempi precisi per pregare, momenti esistenzialmente forti. </a:t>
            </a:r>
          </a:p>
          <a:p>
            <a:pPr marL="0" indent="0">
              <a:buNone/>
            </a:pPr>
            <a:r>
              <a:rPr lang="it-IT" dirty="0">
                <a:latin typeface="Comic Sans MS" panose="030F0702030302020204" pitchFamily="66" charset="0"/>
              </a:rPr>
              <a:t>Origene, Clemente di Alessandria, Tertulliano, Cipriano, Ippolito sono impegnati in  questa riflessione.</a:t>
            </a:r>
          </a:p>
          <a:p>
            <a:pPr marL="0" indent="0">
              <a:buNone/>
            </a:pPr>
            <a:r>
              <a:rPr lang="it-IT" dirty="0">
                <a:latin typeface="Comic Sans MS" panose="030F0702030302020204" pitchFamily="66" charset="0"/>
              </a:rPr>
              <a:t>Clemente Alessandrino (+215) è testimone di tre momenti di preghiera: Terza, Sesta e Nona. Egli menziona anche preghiere compiute al momento di alzarsi e prima del riposo, di notte e, inoltre, prima e dopo i pasti.</a:t>
            </a:r>
          </a:p>
          <a:p>
            <a:pPr marL="0" indent="0">
              <a:buNone/>
            </a:pPr>
            <a:r>
              <a:rPr lang="it-IT" dirty="0">
                <a:latin typeface="Comic Sans MS" panose="030F0702030302020204" pitchFamily="66" charset="0"/>
              </a:rPr>
              <a:t>Tertulliano (+220) parla di </a:t>
            </a:r>
            <a:r>
              <a:rPr lang="it-IT" i="1" dirty="0" err="1">
                <a:latin typeface="Comic Sans MS" panose="030F0702030302020204" pitchFamily="66" charset="0"/>
              </a:rPr>
              <a:t>Orationes</a:t>
            </a:r>
            <a:r>
              <a:rPr lang="it-IT" i="1" dirty="0">
                <a:latin typeface="Comic Sans MS" panose="030F0702030302020204" pitchFamily="66" charset="0"/>
              </a:rPr>
              <a:t> </a:t>
            </a:r>
            <a:r>
              <a:rPr lang="it-IT" i="1" dirty="0" err="1">
                <a:latin typeface="Comic Sans MS" panose="030F0702030302020204" pitchFamily="66" charset="0"/>
              </a:rPr>
              <a:t>Legitimae</a:t>
            </a:r>
            <a:r>
              <a:rPr lang="it-IT" dirty="0">
                <a:latin typeface="Comic Sans MS" panose="030F0702030302020204" pitchFamily="66" charset="0"/>
              </a:rPr>
              <a:t>: quella del mattino e quella della sera.</a:t>
            </a:r>
          </a:p>
          <a:p>
            <a:pPr marL="0" indent="0">
              <a:buNone/>
            </a:pPr>
            <a:r>
              <a:rPr lang="it-IT" dirty="0">
                <a:latin typeface="Comic Sans MS" panose="030F0702030302020204" pitchFamily="66" charset="0"/>
              </a:rPr>
              <a:t>Ippolito (+235) conosce le due ore </a:t>
            </a:r>
            <a:r>
              <a:rPr lang="it-IT" i="1" dirty="0" err="1">
                <a:latin typeface="Comic Sans MS" panose="030F0702030302020204" pitchFamily="66" charset="0"/>
              </a:rPr>
              <a:t>legitimae</a:t>
            </a:r>
            <a:r>
              <a:rPr lang="it-IT" dirty="0">
                <a:latin typeface="Comic Sans MS" panose="030F0702030302020204" pitchFamily="66" charset="0"/>
              </a:rPr>
              <a:t> di Tertulliano; le altre sono di carattere privato, prima di coricarsi, a mezzanotte e durante il giorno (Terza, Sesta, Nona).</a:t>
            </a:r>
          </a:p>
          <a:p>
            <a:endParaRPr lang="it-IT" dirty="0"/>
          </a:p>
        </p:txBody>
      </p:sp>
    </p:spTree>
    <p:extLst>
      <p:ext uri="{BB962C8B-B14F-4D97-AF65-F5344CB8AC3E}">
        <p14:creationId xmlns:p14="http://schemas.microsoft.com/office/powerpoint/2010/main" val="413906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it-IT" b="1" dirty="0">
                <a:solidFill>
                  <a:srgbClr val="00B050"/>
                </a:solidFill>
                <a:latin typeface="Times New Roman" panose="02020603050405020304" pitchFamily="18" charset="0"/>
                <a:cs typeface="Times New Roman" panose="02020603050405020304" pitchFamily="18" charset="0"/>
              </a:rPr>
              <a:t>Simbolismo</a:t>
            </a:r>
          </a:p>
        </p:txBody>
      </p:sp>
      <p:sp>
        <p:nvSpPr>
          <p:cNvPr id="3" name="Segnaposto contenuto 2"/>
          <p:cNvSpPr>
            <a:spLocks noGrp="1"/>
          </p:cNvSpPr>
          <p:nvPr>
            <p:ph idx="1"/>
          </p:nvPr>
        </p:nvSpPr>
        <p:spPr/>
        <p:txBody>
          <a:bodyPr>
            <a:normAutofit lnSpcReduction="10000"/>
          </a:bodyPr>
          <a:lstStyle/>
          <a:p>
            <a:pPr marL="0" indent="0">
              <a:buNone/>
            </a:pPr>
            <a:r>
              <a:rPr lang="it-IT" dirty="0">
                <a:latin typeface="Comic Sans MS" panose="030F0702030302020204" pitchFamily="66" charset="0"/>
              </a:rPr>
              <a:t>La prima tappa della storia della Liturgia delle Ore, fino al IV secolo, è caratterizzata dalla preoccupazione di giustificare i momenti di preghiera collegandoli a determinati momenti della vita di Gesù e degli apostoli. Le ore quindi acquistano valore simbolico-sacramentale; sono cioè segni di salvezza.</a:t>
            </a:r>
          </a:p>
          <a:p>
            <a:pPr marL="0" indent="0">
              <a:buNone/>
            </a:pPr>
            <a:r>
              <a:rPr lang="it-IT" dirty="0">
                <a:latin typeface="Comic Sans MS" panose="030F0702030302020204" pitchFamily="66" charset="0"/>
              </a:rPr>
              <a:t>Per esempio il sorgere del sole al mattino fa collegare la preghiera delle Lodi alla Risurrezione, mentre il tramonto alla sera rimanda alla passione e morte del Signore. Gesù stende le braccia sulla croce come nell’ultima cena aveva teso le braccia donandosi nel segno del pane e del vino. Perciò il vespro rimanda all’Eucaristia e al sacrificio vespertino della Croce.</a:t>
            </a:r>
          </a:p>
        </p:txBody>
      </p:sp>
    </p:spTree>
    <p:extLst>
      <p:ext uri="{BB962C8B-B14F-4D97-AF65-F5344CB8AC3E}">
        <p14:creationId xmlns:p14="http://schemas.microsoft.com/office/powerpoint/2010/main" val="162049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4000" b="1" dirty="0">
                <a:solidFill>
                  <a:srgbClr val="FF0000"/>
                </a:solidFill>
                <a:latin typeface="Times New Roman" panose="02020603050405020304" pitchFamily="18" charset="0"/>
                <a:cs typeface="Times New Roman" panose="02020603050405020304" pitchFamily="18" charset="0"/>
              </a:rPr>
              <a:t>Dimensioni teologiche della Liturgia delle Ore</a:t>
            </a:r>
          </a:p>
        </p:txBody>
      </p:sp>
      <p:sp>
        <p:nvSpPr>
          <p:cNvPr id="3" name="Segnaposto contenuto 2"/>
          <p:cNvSpPr>
            <a:spLocks noGrp="1"/>
          </p:cNvSpPr>
          <p:nvPr>
            <p:ph idx="1"/>
          </p:nvPr>
        </p:nvSpPr>
        <p:spPr/>
        <p:txBody>
          <a:bodyPr>
            <a:normAutofit fontScale="85000" lnSpcReduction="10000"/>
          </a:bodyPr>
          <a:lstStyle/>
          <a:p>
            <a:r>
              <a:rPr lang="it-IT" b="1" i="1" cap="small" dirty="0">
                <a:latin typeface="Times New Roman" panose="02020603050405020304" pitchFamily="18" charset="0"/>
                <a:cs typeface="Times New Roman" panose="02020603050405020304" pitchFamily="18" charset="0"/>
              </a:rPr>
              <a:t>Trinitaria</a:t>
            </a:r>
            <a:r>
              <a:rPr lang="it-IT" dirty="0">
                <a:latin typeface="Times New Roman" panose="02020603050405020304" pitchFamily="18" charset="0"/>
                <a:cs typeface="Times New Roman" panose="02020603050405020304" pitchFamily="18" charset="0"/>
              </a:rPr>
              <a:t>: ad </a:t>
            </a:r>
            <a:r>
              <a:rPr lang="it-IT" dirty="0" err="1">
                <a:latin typeface="Times New Roman" panose="02020603050405020304" pitchFamily="18" charset="0"/>
                <a:cs typeface="Times New Roman" panose="02020603050405020304" pitchFamily="18" charset="0"/>
              </a:rPr>
              <a:t>Patrem</a:t>
            </a:r>
            <a:r>
              <a:rPr lang="it-IT" dirty="0">
                <a:latin typeface="Times New Roman" panose="02020603050405020304" pitchFamily="18" charset="0"/>
                <a:cs typeface="Times New Roman" panose="02020603050405020304" pitchFamily="18" charset="0"/>
              </a:rPr>
              <a:t> per </a:t>
            </a:r>
            <a:r>
              <a:rPr lang="it-IT" dirty="0" err="1">
                <a:latin typeface="Times New Roman" panose="02020603050405020304" pitchFamily="18" charset="0"/>
                <a:cs typeface="Times New Roman" panose="02020603050405020304" pitchFamily="18" charset="0"/>
              </a:rPr>
              <a:t>Christum</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Spiritu</a:t>
            </a:r>
            <a:r>
              <a:rPr lang="it-IT" dirty="0">
                <a:latin typeface="Times New Roman" panose="02020603050405020304" pitchFamily="18" charset="0"/>
                <a:cs typeface="Times New Roman" panose="02020603050405020304" pitchFamily="18" charset="0"/>
              </a:rPr>
              <a:t> ... la preghiera cristiana ha la sua sorgente nel mistero trinitario; è partecipazione alla lode e alla supplica che Cristo rivolge al Padre in unione con lo Spirito Santo (</a:t>
            </a:r>
            <a:r>
              <a:rPr lang="it-IT" dirty="0" err="1">
                <a:latin typeface="Times New Roman" panose="02020603050405020304" pitchFamily="18" charset="0"/>
                <a:cs typeface="Times New Roman" panose="02020603050405020304" pitchFamily="18" charset="0"/>
              </a:rPr>
              <a:t>cf</a:t>
            </a:r>
            <a:r>
              <a:rPr lang="it-IT" dirty="0">
                <a:latin typeface="Times New Roman" panose="02020603050405020304" pitchFamily="18" charset="0"/>
                <a:cs typeface="Times New Roman" panose="02020603050405020304" pitchFamily="18" charset="0"/>
              </a:rPr>
              <a:t> IGLH 3).</a:t>
            </a:r>
          </a:p>
          <a:p>
            <a:r>
              <a:rPr lang="it-IT" b="1" i="1" cap="small" dirty="0">
                <a:latin typeface="Times New Roman" panose="02020603050405020304" pitchFamily="18" charset="0"/>
                <a:cs typeface="Times New Roman" panose="02020603050405020304" pitchFamily="18" charset="0"/>
              </a:rPr>
              <a:t>Ecclesiale</a:t>
            </a:r>
            <a:r>
              <a:rPr lang="it-IT" dirty="0">
                <a:latin typeface="Times New Roman" panose="02020603050405020304" pitchFamily="18" charset="0"/>
                <a:cs typeface="Times New Roman" panose="02020603050405020304" pitchFamily="18" charset="0"/>
              </a:rPr>
              <a:t>: come corpo mistico di Cristo, la Chiesa continua la preghiera di lui. Tutta la comunità cristiana è soggetto della Liturgia delle Ore, in forza del Battesimo, come esercizio del sacerdozio dei fedeli; ma impegno speciale in forza del ministero ordinato e della consacrazione monastica / religiosa, per una particolare appartenenza e responsabilità ecclesiale: </a:t>
            </a:r>
            <a:r>
              <a:rPr lang="it-IT" dirty="0" err="1">
                <a:latin typeface="Times New Roman" panose="02020603050405020304" pitchFamily="18" charset="0"/>
                <a:cs typeface="Times New Roman" panose="02020603050405020304" pitchFamily="18" charset="0"/>
              </a:rPr>
              <a:t>cf</a:t>
            </a:r>
            <a:r>
              <a:rPr lang="it-IT" dirty="0">
                <a:latin typeface="Times New Roman" panose="02020603050405020304" pitchFamily="18" charset="0"/>
                <a:cs typeface="Times New Roman" panose="02020603050405020304" pitchFamily="18" charset="0"/>
              </a:rPr>
              <a:t> IGLH, cap. IV.</a:t>
            </a:r>
          </a:p>
          <a:p>
            <a:r>
              <a:rPr lang="it-IT" dirty="0">
                <a:latin typeface="Times New Roman" panose="02020603050405020304" pitchFamily="18" charset="0"/>
                <a:cs typeface="Times New Roman" panose="02020603050405020304" pitchFamily="18" charset="0"/>
              </a:rPr>
              <a:t> </a:t>
            </a:r>
            <a:r>
              <a:rPr lang="it-IT" b="1" i="1" cap="small" dirty="0">
                <a:latin typeface="Times New Roman" panose="02020603050405020304" pitchFamily="18" charset="0"/>
                <a:cs typeface="Times New Roman" panose="02020603050405020304" pitchFamily="18" charset="0"/>
              </a:rPr>
              <a:t>Salvifica</a:t>
            </a:r>
            <a:r>
              <a:rPr lang="it-IT" dirty="0">
                <a:latin typeface="Times New Roman" panose="02020603050405020304" pitchFamily="18" charset="0"/>
                <a:cs typeface="Times New Roman" panose="02020603050405020304" pitchFamily="18" charset="0"/>
              </a:rPr>
              <a:t>: la LH, attuazione della Storia della Salvezza nel tempo, come estensione e prolungamento della realtà salvifica dell’Eucaristia a tutte le ore del giorno (</a:t>
            </a:r>
            <a:r>
              <a:rPr lang="it-IT" dirty="0" err="1">
                <a:latin typeface="Times New Roman" panose="02020603050405020304" pitchFamily="18" charset="0"/>
                <a:cs typeface="Times New Roman" panose="02020603050405020304" pitchFamily="18" charset="0"/>
              </a:rPr>
              <a:t>cf</a:t>
            </a:r>
            <a:r>
              <a:rPr lang="it-IT" dirty="0">
                <a:latin typeface="Times New Roman" panose="02020603050405020304" pitchFamily="18" charset="0"/>
                <a:cs typeface="Times New Roman" panose="02020603050405020304" pitchFamily="18" charset="0"/>
              </a:rPr>
              <a:t> IGLH 12), sulla triplice linea: anamnesi, azione di grazie, sacrificio.</a:t>
            </a:r>
          </a:p>
          <a:p>
            <a:r>
              <a:rPr lang="it-IT" b="1" i="1" cap="small" dirty="0">
                <a:latin typeface="Times New Roman" panose="02020603050405020304" pitchFamily="18" charset="0"/>
                <a:cs typeface="Times New Roman" panose="02020603050405020304" pitchFamily="18" charset="0"/>
              </a:rPr>
              <a:t>Escatologica</a:t>
            </a:r>
            <a:r>
              <a:rPr lang="it-IT" dirty="0">
                <a:latin typeface="Times New Roman" panose="02020603050405020304" pitchFamily="18" charset="0"/>
                <a:cs typeface="Times New Roman" panose="02020603050405020304" pitchFamily="18" charset="0"/>
              </a:rPr>
              <a:t>: partecipazione alla liturgia celeste (</a:t>
            </a:r>
            <a:r>
              <a:rPr lang="it-IT" dirty="0" err="1">
                <a:latin typeface="Times New Roman" panose="02020603050405020304" pitchFamily="18" charset="0"/>
                <a:cs typeface="Times New Roman" panose="02020603050405020304" pitchFamily="18" charset="0"/>
              </a:rPr>
              <a:t>cf</a:t>
            </a:r>
            <a:r>
              <a:rPr lang="it-IT" dirty="0">
                <a:latin typeface="Times New Roman" panose="02020603050405020304" pitchFamily="18" charset="0"/>
                <a:cs typeface="Times New Roman" panose="02020603050405020304" pitchFamily="18" charset="0"/>
              </a:rPr>
              <a:t> IGLH 15s); esercizio e sorgente di speranza.</a:t>
            </a:r>
          </a:p>
          <a:p>
            <a:endParaRPr lang="it-IT" dirty="0"/>
          </a:p>
        </p:txBody>
      </p:sp>
    </p:spTree>
    <p:extLst>
      <p:ext uri="{BB962C8B-B14F-4D97-AF65-F5344CB8AC3E}">
        <p14:creationId xmlns:p14="http://schemas.microsoft.com/office/powerpoint/2010/main" val="107041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4000" b="1" dirty="0">
                <a:solidFill>
                  <a:srgbClr val="FF0000"/>
                </a:solidFill>
                <a:latin typeface="Times New Roman" panose="02020603050405020304" pitchFamily="18" charset="0"/>
                <a:cs typeface="Times New Roman" panose="02020603050405020304" pitchFamily="18" charset="0"/>
              </a:rPr>
              <a:t>Preghiera della Chiesa</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cs typeface="Times New Roman" panose="02020603050405020304" pitchFamily="18" charset="0"/>
              </a:rPr>
              <a:t>La Liturgia delle Ore è anzitutto preghiera della Chiesa.</a:t>
            </a:r>
          </a:p>
          <a:p>
            <a:pPr marL="0" indent="0">
              <a:buNone/>
            </a:pPr>
            <a:r>
              <a:rPr lang="it-IT" dirty="0">
                <a:latin typeface="Comic Sans MS" panose="030F0702030302020204" pitchFamily="66" charset="0"/>
                <a:cs typeface="Times New Roman" panose="02020603050405020304" pitchFamily="18" charset="0"/>
              </a:rPr>
              <a:t>Questo aspetto fondamentale in alcune epoche storiche era stato dimenticato.</a:t>
            </a:r>
          </a:p>
          <a:p>
            <a:pPr marL="0" indent="0">
              <a:buNone/>
            </a:pPr>
            <a:r>
              <a:rPr lang="it-IT" dirty="0">
                <a:latin typeface="Comic Sans MS" panose="030F0702030302020204" pitchFamily="66" charset="0"/>
                <a:cs typeface="Times New Roman" panose="02020603050405020304" pitchFamily="18" charset="0"/>
              </a:rPr>
              <a:t>Al tempo di Gesù c’erano tre momenti di preghiera: Mattino, Mezzogiorno e Sera, come troviamo in Dan 6,11 </a:t>
            </a:r>
          </a:p>
          <a:p>
            <a:pPr marL="0" indent="0">
              <a:buNone/>
            </a:pPr>
            <a:r>
              <a:rPr lang="it-IT" dirty="0">
                <a:latin typeface="Comic Sans MS" panose="030F0702030302020204" pitchFamily="66" charset="0"/>
                <a:cs typeface="Times New Roman" panose="02020603050405020304" pitchFamily="18" charset="0"/>
              </a:rPr>
              <a:t>oppure nel Salmo 54,18: «Io invoco Dio e il Signore mi salva. Di sera, al mattino, a mezzogiorno vivo nell’ansia e sospiro ma egli ascolta la mia voce».</a:t>
            </a:r>
          </a:p>
        </p:txBody>
      </p:sp>
    </p:spTree>
    <p:extLst>
      <p:ext uri="{BB962C8B-B14F-4D97-AF65-F5344CB8AC3E}">
        <p14:creationId xmlns:p14="http://schemas.microsoft.com/office/powerpoint/2010/main" val="201562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4000" b="1" dirty="0">
                <a:solidFill>
                  <a:srgbClr val="FF0000"/>
                </a:solidFill>
                <a:latin typeface="Times New Roman" panose="02020603050405020304" pitchFamily="18" charset="0"/>
                <a:cs typeface="Times New Roman" panose="02020603050405020304" pitchFamily="18" charset="0"/>
              </a:rPr>
              <a:t>Preghiera e Sacrificio</a:t>
            </a:r>
          </a:p>
        </p:txBody>
      </p:sp>
      <p:sp>
        <p:nvSpPr>
          <p:cNvPr id="3" name="Segnaposto contenuto 2"/>
          <p:cNvSpPr>
            <a:spLocks noGrp="1"/>
          </p:cNvSpPr>
          <p:nvPr>
            <p:ph idx="1"/>
          </p:nvPr>
        </p:nvSpPr>
        <p:spPr/>
        <p:txBody>
          <a:bodyPr>
            <a:normAutofit lnSpcReduction="10000"/>
          </a:bodyPr>
          <a:lstStyle/>
          <a:p>
            <a:pPr marL="0" indent="0">
              <a:buNone/>
            </a:pPr>
            <a:r>
              <a:rPr lang="it-IT" dirty="0">
                <a:latin typeface="Comic Sans MS" panose="030F0702030302020204" pitchFamily="66" charset="0"/>
                <a:cs typeface="Times New Roman" panose="02020603050405020304" pitchFamily="18" charset="0"/>
              </a:rPr>
              <a:t>Due di questi momenti erano legati al sacrificio nel Tempio di Gerusalemme.</a:t>
            </a:r>
          </a:p>
          <a:p>
            <a:pPr marL="0" indent="0">
              <a:buNone/>
            </a:pPr>
            <a:r>
              <a:rPr lang="it-IT" dirty="0">
                <a:latin typeface="Comic Sans MS" panose="030F0702030302020204" pitchFamily="66" charset="0"/>
                <a:cs typeface="Times New Roman" panose="02020603050405020304" pitchFamily="18" charset="0"/>
              </a:rPr>
              <a:t>Queste preghiere non sono lo </a:t>
            </a:r>
            <a:r>
              <a:rPr lang="it-IT" dirty="0" err="1">
                <a:latin typeface="Comic Sans MS" panose="030F0702030302020204" pitchFamily="66" charset="0"/>
                <a:cs typeface="Times New Roman" panose="02020603050405020304" pitchFamily="18" charset="0"/>
              </a:rPr>
              <a:t>Shema</a:t>
            </a:r>
            <a:r>
              <a:rPr lang="it-IT" dirty="0">
                <a:latin typeface="Comic Sans MS" panose="030F0702030302020204" pitchFamily="66" charset="0"/>
                <a:cs typeface="Times New Roman" panose="02020603050405020304" pitchFamily="18" charset="0"/>
              </a:rPr>
              <a:t> Israel di </a:t>
            </a:r>
            <a:r>
              <a:rPr lang="it-IT" dirty="0" err="1">
                <a:latin typeface="Comic Sans MS" panose="030F0702030302020204" pitchFamily="66" charset="0"/>
                <a:cs typeface="Times New Roman" panose="02020603050405020304" pitchFamily="18" charset="0"/>
              </a:rPr>
              <a:t>Dt</a:t>
            </a:r>
            <a:r>
              <a:rPr lang="it-IT" dirty="0">
                <a:latin typeface="Comic Sans MS" panose="030F0702030302020204" pitchFamily="66" charset="0"/>
                <a:cs typeface="Times New Roman" panose="02020603050405020304" pitchFamily="18" charset="0"/>
              </a:rPr>
              <a:t> 6, 4-9 perché questa è più una professione di fede che solo i maschi dovevano fare 2 volte al giorno.</a:t>
            </a:r>
          </a:p>
          <a:p>
            <a:pPr marL="0" indent="0">
              <a:buNone/>
            </a:pPr>
            <a:r>
              <a:rPr lang="it-IT" dirty="0">
                <a:latin typeface="Comic Sans MS" panose="030F0702030302020204" pitchFamily="66" charset="0"/>
                <a:cs typeface="Times New Roman" panose="02020603050405020304" pitchFamily="18" charset="0"/>
              </a:rPr>
              <a:t>I 3 momenti di preghiera invece erano anche per le donne e i bambini. I Rabbini avevano disposto che coloro che non potevano andare al tempio si raccogliessero in preghiera ovunque fossero al momento dell’offerta del sacrificio. Nel tempio al mattino si offrivano i frutti della terra e alla sera il sacrificio di un animale.</a:t>
            </a:r>
          </a:p>
        </p:txBody>
      </p:sp>
    </p:spTree>
    <p:extLst>
      <p:ext uri="{BB962C8B-B14F-4D97-AF65-F5344CB8AC3E}">
        <p14:creationId xmlns:p14="http://schemas.microsoft.com/office/powerpoint/2010/main" val="185225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4000" b="1" dirty="0">
                <a:solidFill>
                  <a:srgbClr val="FF0000"/>
                </a:solidFill>
                <a:latin typeface="Times New Roman" panose="02020603050405020304" pitchFamily="18" charset="0"/>
                <a:cs typeface="Times New Roman" panose="02020603050405020304" pitchFamily="18" charset="0"/>
              </a:rPr>
              <a:t>Pregare tre volte al giorno</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cs typeface="Times New Roman" panose="02020603050405020304" pitchFamily="18" charset="0"/>
              </a:rPr>
              <a:t>Il Nuovo Testamento offre numerosi comandi di pregare sempre.</a:t>
            </a:r>
          </a:p>
          <a:p>
            <a:pPr marL="0" indent="0">
              <a:buNone/>
            </a:pPr>
            <a:r>
              <a:rPr lang="it-IT" dirty="0">
                <a:latin typeface="Comic Sans MS" panose="030F0702030302020204" pitchFamily="66" charset="0"/>
                <a:cs typeface="Times New Roman" panose="02020603050405020304" pitchFamily="18" charset="0"/>
              </a:rPr>
              <a:t>1Ts 5,17:  Siate sempre lieti, pregare ininterrottamente, in ogni cosa rendete grazie.</a:t>
            </a:r>
          </a:p>
          <a:p>
            <a:pPr marL="0" indent="0">
              <a:buNone/>
            </a:pPr>
            <a:r>
              <a:rPr lang="it-IT" dirty="0">
                <a:latin typeface="Comic Sans MS" panose="030F0702030302020204" pitchFamily="66" charset="0"/>
                <a:cs typeface="Times New Roman" panose="02020603050405020304" pitchFamily="18" charset="0"/>
              </a:rPr>
              <a:t>La </a:t>
            </a:r>
            <a:r>
              <a:rPr lang="it-IT" dirty="0" err="1">
                <a:latin typeface="Comic Sans MS" panose="030F0702030302020204" pitchFamily="66" charset="0"/>
                <a:cs typeface="Times New Roman" panose="02020603050405020304" pitchFamily="18" charset="0"/>
              </a:rPr>
              <a:t>Didachè</a:t>
            </a:r>
            <a:r>
              <a:rPr lang="it-IT" dirty="0">
                <a:latin typeface="Comic Sans MS" panose="030F0702030302020204" pitchFamily="66" charset="0"/>
                <a:cs typeface="Times New Roman" panose="02020603050405020304" pitchFamily="18" charset="0"/>
              </a:rPr>
              <a:t> (cap. 8) stabilisce che i cristiani devono pregare il Padre nostro 3 volte al giorno.</a:t>
            </a:r>
          </a:p>
          <a:p>
            <a:pPr marL="0" indent="0">
              <a:buNone/>
            </a:pPr>
            <a:r>
              <a:rPr lang="it-IT" dirty="0">
                <a:latin typeface="Comic Sans MS" panose="030F0702030302020204" pitchFamily="66" charset="0"/>
                <a:cs typeface="Times New Roman" panose="02020603050405020304" pitchFamily="18" charset="0"/>
              </a:rPr>
              <a:t>Nel III secolo Clemente Alessandrino nota che era già comune per i cristiani pregare alle ore Terza, Sesta, Nona. Egli menziona anche la preghiera del mattino e della sera, che in seguito si chiameranno Lodi e Vespri.</a:t>
            </a:r>
          </a:p>
        </p:txBody>
      </p:sp>
    </p:spTree>
    <p:extLst>
      <p:ext uri="{BB962C8B-B14F-4D97-AF65-F5344CB8AC3E}">
        <p14:creationId xmlns:p14="http://schemas.microsoft.com/office/powerpoint/2010/main" val="148598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blipFill>
            <a:blip r:embed="rId2"/>
            <a:tile tx="0" ty="0" sx="100000" sy="100000" flip="none" algn="tl"/>
          </a:blipFill>
        </p:spPr>
        <p:txBody>
          <a:bodyPr>
            <a:normAutofit/>
          </a:bodyPr>
          <a:lstStyle/>
          <a:p>
            <a:r>
              <a:rPr lang="it-IT" sz="7200" b="1" dirty="0">
                <a:solidFill>
                  <a:srgbClr val="FF0000"/>
                </a:solidFill>
                <a:latin typeface="Times New Roman" panose="02020603050405020304" pitchFamily="18" charset="0"/>
                <a:cs typeface="Times New Roman" panose="02020603050405020304" pitchFamily="18" charset="0"/>
              </a:rPr>
              <a:t>Liturgia delle Ore</a:t>
            </a:r>
          </a:p>
        </p:txBody>
      </p:sp>
      <p:sp>
        <p:nvSpPr>
          <p:cNvPr id="3" name="Sottotitolo 2"/>
          <p:cNvSpPr>
            <a:spLocks noGrp="1"/>
          </p:cNvSpPr>
          <p:nvPr>
            <p:ph type="subTitle" idx="1"/>
          </p:nvPr>
        </p:nvSpPr>
        <p:spPr>
          <a:xfrm>
            <a:off x="1524000" y="3509963"/>
            <a:ext cx="9144000" cy="1655762"/>
          </a:xfrm>
          <a:blipFill>
            <a:blip r:embed="rId3"/>
            <a:tile tx="0" ty="0" sx="100000" sy="100000" flip="none" algn="tl"/>
          </a:blipFill>
        </p:spPr>
        <p:txBody>
          <a:bodyPr>
            <a:normAutofit/>
          </a:bodyPr>
          <a:lstStyle/>
          <a:p>
            <a:r>
              <a:rPr lang="it-IT" sz="4000" b="1" i="1" dirty="0">
                <a:solidFill>
                  <a:srgbClr val="0070C0"/>
                </a:solidFill>
                <a:latin typeface="Times New Roman" panose="02020603050405020304" pitchFamily="18" charset="0"/>
                <a:cs typeface="Times New Roman" panose="02020603050405020304" pitchFamily="18" charset="0"/>
              </a:rPr>
              <a:t>il modo giornaliero </a:t>
            </a:r>
          </a:p>
          <a:p>
            <a:r>
              <a:rPr lang="it-IT" sz="4000" b="1" i="1" dirty="0">
                <a:solidFill>
                  <a:srgbClr val="0070C0"/>
                </a:solidFill>
                <a:latin typeface="Times New Roman" panose="02020603050405020304" pitchFamily="18" charset="0"/>
                <a:cs typeface="Times New Roman" panose="02020603050405020304" pitchFamily="18" charset="0"/>
              </a:rPr>
              <a:t>di celebrare il mistero pasquale</a:t>
            </a:r>
          </a:p>
        </p:txBody>
      </p:sp>
    </p:spTree>
    <p:extLst>
      <p:ext uri="{BB962C8B-B14F-4D97-AF65-F5344CB8AC3E}">
        <p14:creationId xmlns:p14="http://schemas.microsoft.com/office/powerpoint/2010/main" val="89654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4000" b="1" dirty="0">
                <a:solidFill>
                  <a:srgbClr val="FF0000"/>
                </a:solidFill>
                <a:latin typeface="Times New Roman" panose="02020603050405020304" pitchFamily="18" charset="0"/>
                <a:cs typeface="Times New Roman" panose="02020603050405020304" pitchFamily="18" charset="0"/>
              </a:rPr>
              <a:t>Ufficio cattedrale e Ufficio monastico</a:t>
            </a:r>
          </a:p>
        </p:txBody>
      </p:sp>
      <p:sp>
        <p:nvSpPr>
          <p:cNvPr id="3" name="Segnaposto contenuto 2"/>
          <p:cNvSpPr>
            <a:spLocks noGrp="1"/>
          </p:cNvSpPr>
          <p:nvPr>
            <p:ph idx="1"/>
          </p:nvPr>
        </p:nvSpPr>
        <p:spPr/>
        <p:txBody>
          <a:bodyPr>
            <a:normAutofit fontScale="85000" lnSpcReduction="10000"/>
          </a:bodyPr>
          <a:lstStyle/>
          <a:p>
            <a:pPr marL="0" indent="0">
              <a:buNone/>
            </a:pPr>
            <a:r>
              <a:rPr lang="it-IT" dirty="0">
                <a:latin typeface="Comic Sans MS" panose="030F0702030302020204" pitchFamily="66" charset="0"/>
              </a:rPr>
              <a:t>Nel IV secolo la liturgia delle Ore si organizza sotto due forme principali: Ufficio Cattedrale e Ufficio Monastico.</a:t>
            </a:r>
          </a:p>
          <a:p>
            <a:pPr marL="0" indent="0">
              <a:buNone/>
            </a:pPr>
            <a:r>
              <a:rPr lang="it-IT" dirty="0">
                <a:latin typeface="Comic Sans MS" panose="030F0702030302020204" pitchFamily="66" charset="0"/>
              </a:rPr>
              <a:t>L’ufficio cattedrale ha come cardine la preghiera del mattino e della sera. </a:t>
            </a:r>
            <a:r>
              <a:rPr lang="it-IT" dirty="0">
                <a:latin typeface="Comic Sans MS" panose="030F0702030302020204" pitchFamily="66" charset="0"/>
                <a:cs typeface="Times New Roman" panose="02020603050405020304" pitchFamily="18" charset="0"/>
              </a:rPr>
              <a:t>Fu il grande studioso tedesco Anton </a:t>
            </a:r>
            <a:r>
              <a:rPr lang="it-IT" dirty="0" err="1">
                <a:latin typeface="Comic Sans MS" panose="030F0702030302020204" pitchFamily="66" charset="0"/>
                <a:cs typeface="Times New Roman" panose="02020603050405020304" pitchFamily="18" charset="0"/>
              </a:rPr>
              <a:t>Baumstark</a:t>
            </a:r>
            <a:r>
              <a:rPr lang="it-IT" dirty="0">
                <a:latin typeface="Comic Sans MS" panose="030F0702030302020204" pitchFamily="66" charset="0"/>
                <a:cs typeface="Times New Roman" panose="02020603050405020304" pitchFamily="18" charset="0"/>
              </a:rPr>
              <a:t> a scoprire nel 1948 la distinzione tra ufficio cattedrale e ufficio monastico nel IV secolo. </a:t>
            </a:r>
            <a:r>
              <a:rPr lang="it-IT" dirty="0" err="1">
                <a:latin typeface="Comic Sans MS" panose="030F0702030302020204" pitchFamily="66" charset="0"/>
                <a:cs typeface="Times New Roman" panose="02020603050405020304" pitchFamily="18" charset="0"/>
              </a:rPr>
              <a:t>Baumstark</a:t>
            </a:r>
            <a:r>
              <a:rPr lang="it-IT" dirty="0">
                <a:latin typeface="Comic Sans MS" panose="030F0702030302020204" pitchFamily="66" charset="0"/>
                <a:cs typeface="Times New Roman" panose="02020603050405020304" pitchFamily="18" charset="0"/>
              </a:rPr>
              <a:t> sottolinea il termine «cattedrale» anziché «parrocchiale» perché la chiesa del vescovo era il centro della vita liturgica della chiesa locale. Giovanni Cassiano che fu in Egitto dal 380 al 390 nelle sue conferenze dice che l’abate dovrebbe esortare i suoi monaci a partecipare alla preghiera del mattino in cattedrale. L’ufficio cattedrale era di stile popolare, con uso di simboli (incenso, luce) e processioni. Eusebio di Cesarea fu il primo a dare testimonianza dell’ufficio cattedrale. Parla di «delizie divine» e sottolinea il Salmo 140 come salmo della sera.</a:t>
            </a:r>
          </a:p>
        </p:txBody>
      </p:sp>
    </p:spTree>
    <p:extLst>
      <p:ext uri="{BB962C8B-B14F-4D97-AF65-F5344CB8AC3E}">
        <p14:creationId xmlns:p14="http://schemas.microsoft.com/office/powerpoint/2010/main" val="165693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4000" b="1" dirty="0">
                <a:solidFill>
                  <a:srgbClr val="FF0000"/>
                </a:solidFill>
                <a:latin typeface="Times New Roman" panose="02020603050405020304" pitchFamily="18" charset="0"/>
                <a:cs typeface="Times New Roman" panose="02020603050405020304" pitchFamily="18" charset="0"/>
              </a:rPr>
              <a:t>Testimonianze antiche di un ufficio cattedrale</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cs typeface="Times New Roman" panose="02020603050405020304" pitchFamily="18" charset="0"/>
              </a:rPr>
              <a:t>In Egitto la prima testimonianza dell’ufficio cattedrale viene da Atanasio di Alessandria che parla della veglia notturna in cattedrale frequentata da monaci e laici e composta di letture, salmi responsoriali e preghiere.</a:t>
            </a:r>
          </a:p>
          <a:p>
            <a:pPr marL="0" indent="0">
              <a:buNone/>
            </a:pPr>
            <a:endParaRPr lang="it-IT" dirty="0">
              <a:latin typeface="Comic Sans MS" panose="030F0702030302020204" pitchFamily="66" charset="0"/>
              <a:cs typeface="Times New Roman" panose="02020603050405020304" pitchFamily="18" charset="0"/>
            </a:endParaRPr>
          </a:p>
          <a:p>
            <a:pPr marL="0" indent="0">
              <a:buNone/>
            </a:pPr>
            <a:r>
              <a:rPr lang="it-IT" dirty="0">
                <a:latin typeface="Comic Sans MS" panose="030F0702030302020204" pitchFamily="66" charset="0"/>
                <a:cs typeface="Times New Roman" panose="02020603050405020304" pitchFamily="18" charset="0"/>
              </a:rPr>
              <a:t>In Cappadocia le testimonianze vengono da un’intera famiglia: Basilio Magno, vescovo di Cesarea in Cappadocia, sua sorella Macrina e i fratelli Gregorio di </a:t>
            </a:r>
            <a:r>
              <a:rPr lang="it-IT" dirty="0" err="1">
                <a:latin typeface="Comic Sans MS" panose="030F0702030302020204" pitchFamily="66" charset="0"/>
                <a:cs typeface="Times New Roman" panose="02020603050405020304" pitchFamily="18" charset="0"/>
              </a:rPr>
              <a:t>Nissa</a:t>
            </a:r>
            <a:r>
              <a:rPr lang="it-IT" dirty="0">
                <a:latin typeface="Comic Sans MS" panose="030F0702030302020204" pitchFamily="66" charset="0"/>
                <a:cs typeface="Times New Roman" panose="02020603050405020304" pitchFamily="18" charset="0"/>
              </a:rPr>
              <a:t> e Pietro di </a:t>
            </a:r>
            <a:r>
              <a:rPr lang="it-IT" dirty="0" err="1">
                <a:latin typeface="Comic Sans MS" panose="030F0702030302020204" pitchFamily="66" charset="0"/>
                <a:cs typeface="Times New Roman" panose="02020603050405020304" pitchFamily="18" charset="0"/>
              </a:rPr>
              <a:t>Sebaste</a:t>
            </a:r>
            <a:r>
              <a:rPr lang="it-IT" dirty="0">
                <a:latin typeface="Comic Sans MS" panose="030F0702030302020204" pitchFamily="66" charset="0"/>
                <a:cs typeface="Times New Roman" panose="02020603050405020304" pitchFamily="18" charset="0"/>
              </a:rPr>
              <a:t>.</a:t>
            </a:r>
          </a:p>
        </p:txBody>
      </p:sp>
    </p:spTree>
    <p:extLst>
      <p:ext uri="{BB962C8B-B14F-4D97-AF65-F5344CB8AC3E}">
        <p14:creationId xmlns:p14="http://schemas.microsoft.com/office/powerpoint/2010/main" val="129741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it-IT" sz="4000" b="1" dirty="0">
                <a:solidFill>
                  <a:srgbClr val="FF0000"/>
                </a:solidFill>
                <a:latin typeface="Times New Roman" panose="02020603050405020304" pitchFamily="18" charset="0"/>
                <a:cs typeface="Times New Roman" panose="02020603050405020304" pitchFamily="18" charset="0"/>
              </a:rPr>
              <a:t>Liturgia delle Ore a Gerusalemme nel IV secolo</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cs typeface="Times New Roman" panose="02020603050405020304" pitchFamily="18" charset="0"/>
              </a:rPr>
              <a:t>Egeria fornisce un racconto dettagliato nel suo soggiorno triennale a Gerusalemme alla fine del IV secolo.</a:t>
            </a:r>
          </a:p>
          <a:p>
            <a:pPr marL="0" indent="0">
              <a:buNone/>
            </a:pPr>
            <a:r>
              <a:rPr lang="it-IT" dirty="0">
                <a:latin typeface="Comic Sans MS" panose="030F0702030302020204" pitchFamily="66" charset="0"/>
                <a:cs typeface="Times New Roman" panose="02020603050405020304" pitchFamily="18" charset="0"/>
              </a:rPr>
              <a:t>L’ufficio cattedrale usava il modo responsoriale di cantare i salmi e gli inni per permettere una maggior partecipazione del popolo. L’assemblea doveva semplicemente ripetere il ritornello che veniva prima cantato da un cantore o dal coro. I salmi venivano scelti per motivi tematici: il salmo 62 al mattino e 140 alla sera. Invece nella tradizione monastica i salmi erano cantati in sequenza. Nella cattedrale era anche presente una varietà di ministri: Vescovo, presbiteri, diaconi, lettori, coro…</a:t>
            </a:r>
          </a:p>
        </p:txBody>
      </p:sp>
    </p:spTree>
    <p:extLst>
      <p:ext uri="{BB962C8B-B14F-4D97-AF65-F5344CB8AC3E}">
        <p14:creationId xmlns:p14="http://schemas.microsoft.com/office/powerpoint/2010/main" val="3581592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FF0000"/>
                </a:solidFill>
                <a:latin typeface="Arial Black" panose="020B0A04020102020204" pitchFamily="34" charset="0"/>
              </a:rPr>
              <a:t>La Veritas </a:t>
            </a:r>
            <a:r>
              <a:rPr lang="it-IT" b="1" dirty="0" err="1">
                <a:solidFill>
                  <a:srgbClr val="FF0000"/>
                </a:solidFill>
                <a:latin typeface="Arial Black" panose="020B0A04020102020204" pitchFamily="34" charset="0"/>
              </a:rPr>
              <a:t>Horarum</a:t>
            </a:r>
            <a:endParaRPr lang="it-IT" b="1" dirty="0">
              <a:solidFill>
                <a:srgbClr val="FF0000"/>
              </a:solidFill>
              <a:latin typeface="Arial Black" panose="020B0A04020102020204" pitchFamily="34" charset="0"/>
            </a:endParaRPr>
          </a:p>
        </p:txBody>
      </p:sp>
      <p:sp>
        <p:nvSpPr>
          <p:cNvPr id="3" name="Segnaposto contenuto 2"/>
          <p:cNvSpPr>
            <a:spLocks noGrp="1"/>
          </p:cNvSpPr>
          <p:nvPr>
            <p:ph idx="1"/>
          </p:nvPr>
        </p:nvSpPr>
        <p:spPr/>
        <p:txBody>
          <a:bodyPr>
            <a:normAutofit fontScale="92500" lnSpcReduction="10000"/>
          </a:bodyPr>
          <a:lstStyle/>
          <a:p>
            <a:r>
              <a:rPr lang="it-IT" dirty="0">
                <a:latin typeface="Comic Sans MS" panose="030F0702030302020204" pitchFamily="66" charset="0"/>
                <a:cs typeface="Times New Roman" panose="02020603050405020304" pitchFamily="18" charset="0"/>
              </a:rPr>
              <a:t>La liturgia non è un insieme di riti fatti dall’uomo ma è l’azione di Cristo che continua nel tempo della chiesa.</a:t>
            </a:r>
          </a:p>
          <a:p>
            <a:r>
              <a:rPr lang="it-IT" dirty="0">
                <a:latin typeface="Comic Sans MS" panose="030F0702030302020204" pitchFamily="66" charset="0"/>
                <a:cs typeface="Times New Roman" panose="02020603050405020304" pitchFamily="18" charset="0"/>
              </a:rPr>
              <a:t>Per l’Israele biblico ogni giorno era un’immagine della storia di Dio con il suo popolo. Il sacrificio mattutino e quello serale ricordano, alla sera, l’uscita del popolo dalla schiavitù d’Egitto e, al mattino, la conclusione dell’alleanza sul monte Sinai. I cristiani si riallacciano a quest’uso quando ricordano al mattino e alla sera gli eventi salvifici della Nuova Alleanza. Il vespro attualizza, quale preghiera della sera, in maniera particolare la morte e il sacrificio redentore di Gesù in croce, mentre le lodi mattutine ricordano la risurrezione di Cristo e il compimento della redenzione. Lodi e Vespro sono il duplice cardine della preghiera della Chiesa.</a:t>
            </a:r>
          </a:p>
        </p:txBody>
      </p:sp>
    </p:spTree>
    <p:extLst>
      <p:ext uri="{BB962C8B-B14F-4D97-AF65-F5344CB8AC3E}">
        <p14:creationId xmlns:p14="http://schemas.microsoft.com/office/powerpoint/2010/main" val="257873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FF0000"/>
                </a:solidFill>
                <a:latin typeface="Times New Roman" panose="02020603050405020304" pitchFamily="18" charset="0"/>
                <a:cs typeface="Times New Roman" panose="02020603050405020304" pitchFamily="18" charset="0"/>
              </a:rPr>
              <a:t>L’aurora inonda il cielo di una festa di luce</a:t>
            </a:r>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6281" y="1926835"/>
            <a:ext cx="5732059" cy="4299044"/>
          </a:xfrm>
        </p:spPr>
      </p:pic>
    </p:spTree>
    <p:extLst>
      <p:ext uri="{BB962C8B-B14F-4D97-AF65-F5344CB8AC3E}">
        <p14:creationId xmlns:p14="http://schemas.microsoft.com/office/powerpoint/2010/main" val="4183034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C00000"/>
                </a:solidFill>
                <a:latin typeface="Times New Roman" panose="02020603050405020304" pitchFamily="18" charset="0"/>
                <a:cs typeface="Times New Roman" panose="02020603050405020304" pitchFamily="18" charset="0"/>
              </a:rPr>
              <a:t>La preghiera notturna</a:t>
            </a:r>
          </a:p>
        </p:txBody>
      </p:sp>
      <p:sp>
        <p:nvSpPr>
          <p:cNvPr id="5" name="Segnaposto contenuto 4"/>
          <p:cNvSpPr>
            <a:spLocks noGrp="1"/>
          </p:cNvSpPr>
          <p:nvPr>
            <p:ph idx="1"/>
          </p:nvPr>
        </p:nvSpPr>
        <p:spPr/>
        <p:txBody>
          <a:bodyPr>
            <a:normAutofit fontScale="85000" lnSpcReduction="10000"/>
          </a:bodyPr>
          <a:lstStyle/>
          <a:p>
            <a:pPr marL="0" indent="0">
              <a:buNone/>
            </a:pPr>
            <a:r>
              <a:rPr lang="it-IT" dirty="0">
                <a:latin typeface="Comic Sans MS" panose="030F0702030302020204" pitchFamily="66" charset="0"/>
                <a:cs typeface="Times New Roman" panose="02020603050405020304" pitchFamily="18" charset="0"/>
              </a:rPr>
              <a:t>Neppure la notte rimase nella spiritualità cristiana semplicemente un punto cieco: fu anzi consapevolmente collocata nella tensione fra la morte (alla sera) e la risurrezione di Gesù (al mattino). Questa tensione costituisce la particolare qualità dell’esperienza dei tempi notturni di preghiera: la notte passata vegliando è il tempo dell’attesa e della disponibilità, e le veglie liturgiche notturne, le vigilie, sono un passaggio attraverso la morte e un transito verso la nuova vita, come una Pasqua in piccolo. Anche il Signore rende testimonianza di ciò e dice: Ecco, nel mezzo della notte si è alzato il clamore di coloro che dicevano “Ecco, viene lo sposo: alzatevi e andategli incontro”. E continua dicendo: Per questo vegliate, perché non sapete a che ora viene».</a:t>
            </a:r>
          </a:p>
          <a:p>
            <a:pPr marL="0" indent="0">
              <a:buNone/>
            </a:pPr>
            <a:r>
              <a:rPr lang="it-IT" dirty="0">
                <a:latin typeface="Comic Sans MS" panose="030F0702030302020204" pitchFamily="66" charset="0"/>
                <a:cs typeface="Times New Roman" panose="02020603050405020304" pitchFamily="18" charset="0"/>
              </a:rPr>
              <a:t>Tutto questo è ancora oggi celebrato e sperimentabile nella maniera più chiara nella Veglia della notte di Pasqua, che perciò è detta la madre di tutte le veglie.</a:t>
            </a:r>
          </a:p>
          <a:p>
            <a:endParaRPr lang="it-IT" dirty="0"/>
          </a:p>
          <a:p>
            <a:endParaRPr lang="it-IT" dirty="0"/>
          </a:p>
        </p:txBody>
      </p:sp>
    </p:spTree>
    <p:extLst>
      <p:ext uri="{BB962C8B-B14F-4D97-AF65-F5344CB8AC3E}">
        <p14:creationId xmlns:p14="http://schemas.microsoft.com/office/powerpoint/2010/main" val="240112343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2"/>
          </a:solidFill>
        </p:spPr>
        <p:txBody>
          <a:bodyPr/>
          <a:lstStyle/>
          <a:p>
            <a:r>
              <a:rPr lang="it-IT" b="1" dirty="0">
                <a:solidFill>
                  <a:srgbClr val="FF0000"/>
                </a:solidFill>
                <a:latin typeface="Times New Roman" panose="02020603050405020304" pitchFamily="18" charset="0"/>
                <a:cs typeface="Times New Roman" panose="02020603050405020304" pitchFamily="18" charset="0"/>
              </a:rPr>
              <a:t>Interruzione dell’attività quotidiana</a:t>
            </a:r>
          </a:p>
        </p:txBody>
      </p:sp>
      <p:sp>
        <p:nvSpPr>
          <p:cNvPr id="3" name="Segnaposto contenuto 2"/>
          <p:cNvSpPr>
            <a:spLocks noGrp="1"/>
          </p:cNvSpPr>
          <p:nvPr>
            <p:ph idx="1"/>
          </p:nvPr>
        </p:nvSpPr>
        <p:spPr>
          <a:xfrm>
            <a:off x="816591" y="1798329"/>
            <a:ext cx="10515600" cy="4351338"/>
          </a:xfrm>
        </p:spPr>
        <p:txBody>
          <a:bodyPr>
            <a:normAutofit/>
          </a:bodyPr>
          <a:lstStyle/>
          <a:p>
            <a:pPr marL="0" indent="0">
              <a:buNone/>
            </a:pPr>
            <a:r>
              <a:rPr lang="it-IT" dirty="0">
                <a:latin typeface="Times New Roman" panose="02020603050405020304" pitchFamily="18" charset="0"/>
                <a:cs typeface="Times New Roman" panose="02020603050405020304" pitchFamily="18" charset="0"/>
              </a:rPr>
              <a:t>Il carattere pasquale della liturgia delle ore si manifesta anche nel fatto che, per la sua celebrazione e per partecipare alla preghiera di Cristo, si interrompe e si tralascia l’attività quotidiana. Poi una volta terminata la preghiera si rientra nella vita quotidiana, non però per continuare a fare come prima, ma per condurre come cristiano una vita rinnovata, con un nuovo orientamento. Pertanto possiamo interpretare l’abbandono del mondo come una piccola morte e il ritorno in esso come una piccola risurrezione. In questo modo la liturgia delle Ore è qualcosa di più di una pausa nel tran tran quotidiano ed è piuttosto un passaggio, una Pasqua. La vita dopo la recita delle Ore è, infatti, diversa da prima e un passo in avanti sulla via della sequela di Cristo.</a:t>
            </a:r>
          </a:p>
        </p:txBody>
      </p:sp>
    </p:spTree>
    <p:extLst>
      <p:ext uri="{BB962C8B-B14F-4D97-AF65-F5344CB8AC3E}">
        <p14:creationId xmlns:p14="http://schemas.microsoft.com/office/powerpoint/2010/main" val="198037146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FF0000"/>
                </a:solidFill>
                <a:latin typeface="Times New Roman" panose="02020603050405020304" pitchFamily="18" charset="0"/>
                <a:cs typeface="Times New Roman" panose="02020603050405020304" pitchFamily="18" charset="0"/>
              </a:rPr>
              <a:t>L’Ora Media</a:t>
            </a:r>
          </a:p>
        </p:txBody>
      </p:sp>
      <p:sp>
        <p:nvSpPr>
          <p:cNvPr id="3" name="Segnaposto contenuto 2"/>
          <p:cNvSpPr>
            <a:spLocks noGrp="1"/>
          </p:cNvSpPr>
          <p:nvPr>
            <p:ph idx="1"/>
          </p:nvPr>
        </p:nvSpPr>
        <p:spPr/>
        <p:txBody>
          <a:bodyPr>
            <a:noAutofit/>
          </a:bodyPr>
          <a:lstStyle/>
          <a:p>
            <a:pPr marL="0" indent="0">
              <a:buNone/>
            </a:pPr>
            <a:r>
              <a:rPr lang="it-IT" sz="3200" dirty="0">
                <a:latin typeface="Comic Sans MS" panose="030F0702030302020204" pitchFamily="66" charset="0"/>
              </a:rPr>
              <a:t>Oltre a Lodi e Vespro, nel ritmo giornaliero ci sono le Ore di Terza, Sesta e Nona, le quali furono collegate con eventi della Storia della Salvezza, come per esempio l’effusione dello Spirito a Terza (</a:t>
            </a:r>
            <a:r>
              <a:rPr lang="it-IT" sz="3200" i="1" dirty="0">
                <a:latin typeface="Comic Sans MS" panose="030F0702030302020204" pitchFamily="66" charset="0"/>
              </a:rPr>
              <a:t>At </a:t>
            </a:r>
            <a:r>
              <a:rPr lang="it-IT" sz="3200" dirty="0">
                <a:latin typeface="Comic Sans MS" panose="030F0702030302020204" pitchFamily="66" charset="0"/>
              </a:rPr>
              <a:t>2,15), la preghiera di Pietro a Sesta (</a:t>
            </a:r>
            <a:r>
              <a:rPr lang="it-IT" sz="3200" i="1" dirty="0">
                <a:latin typeface="Comic Sans MS" panose="030F0702030302020204" pitchFamily="66" charset="0"/>
              </a:rPr>
              <a:t>At </a:t>
            </a:r>
            <a:r>
              <a:rPr lang="it-IT" sz="3200" dirty="0">
                <a:latin typeface="Comic Sans MS" panose="030F0702030302020204" pitchFamily="66" charset="0"/>
              </a:rPr>
              <a:t>10,9) e la guarigione nel tempio a Nona (</a:t>
            </a:r>
            <a:r>
              <a:rPr lang="it-IT" sz="3200" i="1" dirty="0">
                <a:latin typeface="Comic Sans MS" panose="030F0702030302020204" pitchFamily="66" charset="0"/>
              </a:rPr>
              <a:t>At</a:t>
            </a:r>
            <a:r>
              <a:rPr lang="it-IT" sz="3200" dirty="0">
                <a:latin typeface="Comic Sans MS" panose="030F0702030302020204" pitchFamily="66" charset="0"/>
              </a:rPr>
              <a:t> 3,1): così troviamo in Tertulliano, </a:t>
            </a:r>
            <a:r>
              <a:rPr lang="it-IT" sz="3200" i="1" dirty="0">
                <a:latin typeface="Comic Sans MS" panose="030F0702030302020204" pitchFamily="66" charset="0"/>
              </a:rPr>
              <a:t>De </a:t>
            </a:r>
            <a:r>
              <a:rPr lang="it-IT" sz="3200" i="1" dirty="0" err="1">
                <a:latin typeface="Comic Sans MS" panose="030F0702030302020204" pitchFamily="66" charset="0"/>
              </a:rPr>
              <a:t>oratione</a:t>
            </a:r>
            <a:r>
              <a:rPr lang="it-IT" sz="3200" dirty="0">
                <a:latin typeface="Comic Sans MS" panose="030F0702030302020204" pitchFamily="66" charset="0"/>
              </a:rPr>
              <a:t> 25 (</a:t>
            </a:r>
            <a:r>
              <a:rPr lang="it-IT" sz="3200" i="1" dirty="0">
                <a:latin typeface="Comic Sans MS" panose="030F0702030302020204" pitchFamily="66" charset="0"/>
              </a:rPr>
              <a:t>CCL</a:t>
            </a:r>
            <a:r>
              <a:rPr lang="it-IT" sz="3200" dirty="0">
                <a:latin typeface="Comic Sans MS" panose="030F0702030302020204" pitchFamily="66" charset="0"/>
              </a:rPr>
              <a:t> 1,272). Oppure, con riferimento alla Passione, furono collegate con la crocifissione di Gesù, l’oscuramento del sole e la morte di Gesù. </a:t>
            </a:r>
          </a:p>
        </p:txBody>
      </p:sp>
    </p:spTree>
    <p:extLst>
      <p:ext uri="{BB962C8B-B14F-4D97-AF65-F5344CB8AC3E}">
        <p14:creationId xmlns:p14="http://schemas.microsoft.com/office/powerpoint/2010/main" val="87603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00B050"/>
                </a:solidFill>
                <a:latin typeface="Times New Roman" panose="02020603050405020304" pitchFamily="18" charset="0"/>
                <a:cs typeface="Times New Roman" panose="02020603050405020304" pitchFamily="18" charset="0"/>
              </a:rPr>
              <a:t>Interpretazione </a:t>
            </a:r>
            <a:r>
              <a:rPr lang="it-IT" b="1" dirty="0" err="1">
                <a:solidFill>
                  <a:srgbClr val="00B050"/>
                </a:solidFill>
                <a:latin typeface="Times New Roman" panose="02020603050405020304" pitchFamily="18" charset="0"/>
                <a:cs typeface="Times New Roman" panose="02020603050405020304" pitchFamily="18" charset="0"/>
              </a:rPr>
              <a:t>staurocentrica</a:t>
            </a:r>
            <a:endParaRPr lang="it-IT" b="1" dirty="0">
              <a:solidFill>
                <a:srgbClr val="00B05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a:bodyPr>
          <a:lstStyle/>
          <a:p>
            <a:pPr marL="0" indent="0">
              <a:buNone/>
            </a:pPr>
            <a:r>
              <a:rPr lang="it-IT" sz="3200" dirty="0">
                <a:latin typeface="Comic Sans MS" panose="030F0702030302020204" pitchFamily="66" charset="0"/>
              </a:rPr>
              <a:t>Questa interpretazione «</a:t>
            </a:r>
            <a:r>
              <a:rPr lang="it-IT" sz="3200" dirty="0" err="1">
                <a:latin typeface="Comic Sans MS" panose="030F0702030302020204" pitchFamily="66" charset="0"/>
              </a:rPr>
              <a:t>staurocentrica</a:t>
            </a:r>
            <a:r>
              <a:rPr lang="it-IT" sz="3200" dirty="0">
                <a:latin typeface="Comic Sans MS" panose="030F0702030302020204" pitchFamily="66" charset="0"/>
              </a:rPr>
              <a:t>» ricorre nella Tradizione Apostolica di Ippolito che al cap. 41, in cui si definisce l’assemblea come “luogo dove si insegna” e si parla di tre momenti di preghiera. Già il salmo 54,18 diceva: «Alla sera, al mattino e a mezzogiorno mi lamento e sospiro ed Egli ascolta la mia voce». In </a:t>
            </a:r>
            <a:r>
              <a:rPr lang="it-IT" sz="3200" i="1" dirty="0">
                <a:latin typeface="Comic Sans MS" panose="030F0702030302020204" pitchFamily="66" charset="0"/>
              </a:rPr>
              <a:t>Dan</a:t>
            </a:r>
            <a:r>
              <a:rPr lang="it-IT" sz="3200" dirty="0">
                <a:latin typeface="Comic Sans MS" panose="030F0702030302020204" pitchFamily="66" charset="0"/>
              </a:rPr>
              <a:t> 6,11 si dice che tre volte al giorno Daniele si metteva in ginocchio rivolto verso Gerusalemme e lodava il suo Dio come era solito fare anche prima.</a:t>
            </a:r>
          </a:p>
        </p:txBody>
      </p:sp>
    </p:spTree>
    <p:extLst>
      <p:ext uri="{BB962C8B-B14F-4D97-AF65-F5344CB8AC3E}">
        <p14:creationId xmlns:p14="http://schemas.microsoft.com/office/powerpoint/2010/main" val="47266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00B050"/>
                </a:solidFill>
                <a:latin typeface="Times New Roman" panose="02020603050405020304" pitchFamily="18" charset="0"/>
                <a:cs typeface="Times New Roman" panose="02020603050405020304" pitchFamily="18" charset="0"/>
              </a:rPr>
              <a:t>L’esame particolare</a:t>
            </a:r>
          </a:p>
        </p:txBody>
      </p:sp>
      <p:sp>
        <p:nvSpPr>
          <p:cNvPr id="3" name="Segnaposto contenuto 2"/>
          <p:cNvSpPr>
            <a:spLocks noGrp="1"/>
          </p:cNvSpPr>
          <p:nvPr>
            <p:ph idx="1"/>
          </p:nvPr>
        </p:nvSpPr>
        <p:spPr/>
        <p:txBody>
          <a:bodyPr>
            <a:normAutofit fontScale="92500" lnSpcReduction="10000"/>
          </a:bodyPr>
          <a:lstStyle/>
          <a:p>
            <a:pPr marL="0" indent="0">
              <a:buNone/>
            </a:pPr>
            <a:r>
              <a:rPr lang="it-IT" dirty="0">
                <a:latin typeface="Comic Sans MS" panose="030F0702030302020204" pitchFamily="66" charset="0"/>
              </a:rPr>
              <a:t>L’Ora Media, essendo una preghiera tra Lodi e Vespri, al centro della giornata, offre anche la possibilità di un esame di coscienza su come si sta utilizzando il tempo, questo dono prezioso di Dio. </a:t>
            </a:r>
          </a:p>
          <a:p>
            <a:pPr marL="0" indent="0">
              <a:buNone/>
            </a:pPr>
            <a:r>
              <a:rPr lang="it-IT" dirty="0">
                <a:latin typeface="Comic Sans MS" panose="030F0702030302020204" pitchFamily="66" charset="0"/>
              </a:rPr>
              <a:t>Dobbiamo riflettere, a metà giornata, se qualcosa nel nostro comportamento non va bene, senza aspettare la fine della giornata quando non possiamo più correggerci. </a:t>
            </a:r>
          </a:p>
          <a:p>
            <a:pPr marL="0" indent="0">
              <a:buNone/>
            </a:pPr>
            <a:r>
              <a:rPr lang="it-IT" dirty="0">
                <a:latin typeface="Comic Sans MS" panose="030F0702030302020204" pitchFamily="66" charset="0"/>
              </a:rPr>
              <a:t>Ecco allora che l’Ora Media ci offre la possibilità di un esame di coscienza «particolare» e la Chiesa nella sua sapienza ha scelto per fare questo il Salmo 118 che è un salmo molto lungo, suddividendolo in 19 parti, e che ritroviamo ogni giorno all’inizio dell’ora media. Questo salmo in ogni versetto parla della legge del Signore, dei suoi comandi.</a:t>
            </a:r>
          </a:p>
        </p:txBody>
      </p:sp>
    </p:spTree>
    <p:extLst>
      <p:ext uri="{BB962C8B-B14F-4D97-AF65-F5344CB8AC3E}">
        <p14:creationId xmlns:p14="http://schemas.microsoft.com/office/powerpoint/2010/main" val="3469558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1FD6C5C-94AF-4A38-B19A-07E7F86F373F}"/>
              </a:ext>
            </a:extLst>
          </p:cNvPr>
          <p:cNvSpPr>
            <a:spLocks noGrp="1" noChangeArrowheads="1"/>
          </p:cNvSpPr>
          <p:nvPr>
            <p:ph type="title"/>
          </p:nvPr>
        </p:nvSpPr>
        <p:spPr/>
        <p:txBody>
          <a:bodyPr/>
          <a:lstStyle/>
          <a:p>
            <a:pPr eaLnBrk="1" hangingPunct="1"/>
            <a:r>
              <a:rPr lang="it-IT" altLang="it-IT" sz="1800" b="1" i="1">
                <a:solidFill>
                  <a:srgbClr val="A50021"/>
                </a:solidFill>
              </a:rPr>
              <a:t>		</a:t>
            </a:r>
          </a:p>
        </p:txBody>
      </p:sp>
      <p:sp>
        <p:nvSpPr>
          <p:cNvPr id="4099" name="CasellaDiTesto 2">
            <a:extLst>
              <a:ext uri="{FF2B5EF4-FFF2-40B4-BE49-F238E27FC236}">
                <a16:creationId xmlns:a16="http://schemas.microsoft.com/office/drawing/2014/main" id="{C98CD5D0-3A68-465C-96BB-731C8716962A}"/>
              </a:ext>
            </a:extLst>
          </p:cNvPr>
          <p:cNvSpPr txBox="1">
            <a:spLocks noChangeArrowheads="1"/>
          </p:cNvSpPr>
          <p:nvPr/>
        </p:nvSpPr>
        <p:spPr bwMode="auto">
          <a:xfrm>
            <a:off x="1703389" y="685800"/>
            <a:ext cx="725871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solidFill>
                  <a:srgbClr val="00B050"/>
                </a:solidFill>
                <a:latin typeface="Arial Black" panose="020B0A04020102020204" pitchFamily="34" charset="0"/>
                <a:cs typeface="Times New Roman" panose="02020603050405020304" pitchFamily="18" charset="0"/>
              </a:rPr>
              <a:t>ELEMENTI DELLA LITURGIA DELLE ORE</a:t>
            </a:r>
            <a:endParaRPr lang="it-IT" altLang="it-IT" sz="2400" dirty="0">
              <a:solidFill>
                <a:srgbClr val="00B050"/>
              </a:solidFill>
              <a:latin typeface="Arial Black" panose="020B0A04020102020204" pitchFamily="34" charset="0"/>
              <a:cs typeface="Times New Roman" panose="02020603050405020304" pitchFamily="18" charset="0"/>
            </a:endParaRPr>
          </a:p>
          <a:p>
            <a:pPr eaLnBrk="1" hangingPunct="1">
              <a:spcBef>
                <a:spcPct val="0"/>
              </a:spcBef>
              <a:buFontTx/>
              <a:buNone/>
            </a:pPr>
            <a:r>
              <a:rPr lang="it-IT" altLang="it-IT" sz="240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it-IT" altLang="it-IT" sz="2400" b="1" i="1" dirty="0">
                <a:latin typeface="Comic Sans MS" panose="030F0702030302020204" pitchFamily="66" charset="0"/>
                <a:cs typeface="Times New Roman" panose="02020603050405020304" pitchFamily="18" charset="0"/>
              </a:rPr>
              <a:t>Liturgia delle Ore:</a:t>
            </a:r>
            <a:r>
              <a:rPr lang="it-IT" altLang="it-IT" sz="2400" i="1" dirty="0">
                <a:latin typeface="Comic Sans MS" panose="030F0702030302020204" pitchFamily="66" charset="0"/>
                <a:cs typeface="Times New Roman" panose="02020603050405020304" pitchFamily="18" charset="0"/>
              </a:rPr>
              <a:t> </a:t>
            </a:r>
            <a:r>
              <a:rPr lang="it-IT" altLang="it-IT" sz="2400" dirty="0">
                <a:latin typeface="Comic Sans MS" panose="030F0702030302020204" pitchFamily="66" charset="0"/>
                <a:cs typeface="Times New Roman" panose="02020603050405020304" pitchFamily="18" charset="0"/>
              </a:rPr>
              <a:t>la preghiera cristiana.</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La preghiera è dialogo con Dio. </a:t>
            </a:r>
          </a:p>
          <a:p>
            <a:pPr eaLnBrk="1" hangingPunct="1">
              <a:spcBef>
                <a:spcPct val="0"/>
              </a:spcBef>
              <a:buFontTx/>
              <a:buNone/>
            </a:pPr>
            <a:endParaRPr lang="it-IT" altLang="it-IT" sz="2400" dirty="0">
              <a:latin typeface="Comic Sans MS" panose="030F0702030302020204" pitchFamily="66" charset="0"/>
              <a:cs typeface="Times New Roman" panose="02020603050405020304" pitchFamily="18" charset="0"/>
            </a:endParaRP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La Liturgia delle Ore è:</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a:t>
            </a:r>
            <a:r>
              <a:rPr lang="it-IT" altLang="it-IT" sz="2400" i="1" dirty="0">
                <a:latin typeface="Comic Sans MS" panose="030F0702030302020204" pitchFamily="66" charset="0"/>
                <a:cs typeface="Times New Roman" panose="02020603050405020304" pitchFamily="18" charset="0"/>
              </a:rPr>
              <a:t>la preghiera</a:t>
            </a:r>
            <a:r>
              <a:rPr lang="it-IT" altLang="it-IT" sz="2400" dirty="0">
                <a:latin typeface="Comic Sans MS" panose="030F0702030302020204" pitchFamily="66" charset="0"/>
                <a:cs typeface="Times New Roman" panose="02020603050405020304" pitchFamily="18" charset="0"/>
              </a:rPr>
              <a:t>” di Cristo continuata dalla Chiesa;</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a:t>
            </a:r>
            <a:r>
              <a:rPr lang="it-IT" altLang="it-IT" sz="2400" i="1" dirty="0">
                <a:latin typeface="Comic Sans MS" panose="030F0702030302020204" pitchFamily="66" charset="0"/>
                <a:cs typeface="Times New Roman" panose="02020603050405020304" pitchFamily="18" charset="0"/>
              </a:rPr>
              <a:t>memoriale</a:t>
            </a:r>
            <a:r>
              <a:rPr lang="it-IT" altLang="it-IT" sz="2400" dirty="0">
                <a:latin typeface="Comic Sans MS" panose="030F0702030302020204" pitchFamily="66" charset="0"/>
                <a:cs typeface="Times New Roman" panose="02020603050405020304" pitchFamily="18" charset="0"/>
              </a:rPr>
              <a:t>” della storia della salvezza;</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a:t>
            </a:r>
            <a:r>
              <a:rPr lang="it-IT" altLang="it-IT" sz="2400" i="1" dirty="0">
                <a:latin typeface="Comic Sans MS" panose="030F0702030302020204" pitchFamily="66" charset="0"/>
                <a:cs typeface="Times New Roman" panose="02020603050405020304" pitchFamily="18" charset="0"/>
              </a:rPr>
              <a:t>santificazione</a:t>
            </a:r>
            <a:r>
              <a:rPr lang="it-IT" altLang="it-IT" sz="2400" dirty="0">
                <a:latin typeface="Comic Sans MS" panose="030F0702030302020204" pitchFamily="66" charset="0"/>
                <a:cs typeface="Times New Roman" panose="02020603050405020304" pitchFamily="18" charset="0"/>
              </a:rPr>
              <a:t>” del tempo;</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a:t>
            </a:r>
            <a:r>
              <a:rPr lang="it-IT" altLang="it-IT" sz="2400" i="1" dirty="0">
                <a:latin typeface="Comic Sans MS" panose="030F0702030302020204" pitchFamily="66" charset="0"/>
                <a:cs typeface="Times New Roman" panose="02020603050405020304" pitchFamily="18" charset="0"/>
              </a:rPr>
              <a:t>manifestazione dell’agire</a:t>
            </a:r>
            <a:r>
              <a:rPr lang="it-IT" altLang="it-IT" sz="2400" dirty="0">
                <a:latin typeface="Comic Sans MS" panose="030F0702030302020204" pitchFamily="66" charset="0"/>
                <a:cs typeface="Times New Roman" panose="02020603050405020304" pitchFamily="18" charset="0"/>
              </a:rPr>
              <a:t>” dello Spirito Santo.</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Storia e composizione, caratteristiche, elementi, </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ministri della Liturgia delle Ore.</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I Salmi e le Ore. La struttura delle Ore.</a:t>
            </a:r>
          </a:p>
          <a:p>
            <a:pPr eaLnBrk="1" hangingPunct="1">
              <a:spcBef>
                <a:spcPct val="0"/>
              </a:spcBef>
              <a:buFontTx/>
              <a:buNone/>
            </a:pPr>
            <a:r>
              <a:rPr lang="it-IT" altLang="it-IT" sz="2400" dirty="0">
                <a:latin typeface="Comic Sans MS" panose="030F0702030302020204" pitchFamily="66" charset="0"/>
                <a:cs typeface="Times New Roman" panose="02020603050405020304" pitchFamily="18" charset="0"/>
              </a:rPr>
              <a:t>Le “</a:t>
            </a:r>
            <a:r>
              <a:rPr lang="it-IT" altLang="it-IT" sz="2400" i="1" dirty="0">
                <a:latin typeface="Comic Sans MS" panose="030F0702030302020204" pitchFamily="66" charset="0"/>
                <a:cs typeface="Times New Roman" panose="02020603050405020304" pitchFamily="18" charset="0"/>
              </a:rPr>
              <a:t>Ore</a:t>
            </a:r>
            <a:r>
              <a:rPr lang="it-IT" altLang="it-IT" sz="2400" dirty="0">
                <a:latin typeface="Comic Sans MS" panose="030F0702030302020204" pitchFamily="66" charset="0"/>
                <a:cs typeface="Times New Roman" panose="02020603050405020304" pitchFamily="18" charset="0"/>
              </a:rPr>
              <a:t>” cardine della preghiera.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00B050"/>
                </a:solidFill>
                <a:latin typeface="Times New Roman" panose="02020603050405020304" pitchFamily="18" charset="0"/>
                <a:cs typeface="Times New Roman" panose="02020603050405020304" pitchFamily="18" charset="0"/>
              </a:rPr>
              <a:t>Il Salmo 118</a:t>
            </a:r>
          </a:p>
        </p:txBody>
      </p:sp>
      <p:sp>
        <p:nvSpPr>
          <p:cNvPr id="3" name="Segnaposto contenuto 2"/>
          <p:cNvSpPr>
            <a:spLocks noGrp="1"/>
          </p:cNvSpPr>
          <p:nvPr>
            <p:ph idx="1"/>
          </p:nvPr>
        </p:nvSpPr>
        <p:spPr/>
        <p:txBody>
          <a:bodyPr>
            <a:normAutofit lnSpcReduction="10000"/>
          </a:bodyPr>
          <a:lstStyle/>
          <a:p>
            <a:pPr marL="0" indent="0">
              <a:buNone/>
            </a:pPr>
            <a:r>
              <a:rPr lang="it-IT" dirty="0">
                <a:latin typeface="Comic Sans MS" panose="030F0702030302020204" pitchFamily="66" charset="0"/>
              </a:rPr>
              <a:t>Questo salmo ha ben 176 versetti e ad ogni versetto troviamo un’espressione che rimanda alla Parola di Dio o a un suo sinonimo. Per esempio:</a:t>
            </a:r>
          </a:p>
          <a:p>
            <a:pPr marL="0" indent="0">
              <a:buNone/>
            </a:pPr>
            <a:r>
              <a:rPr lang="it-IT" dirty="0">
                <a:latin typeface="Comic Sans MS" panose="030F0702030302020204" pitchFamily="66" charset="0"/>
              </a:rPr>
              <a:t>v. 1: Beato chi cammina nella legge del Signore</a:t>
            </a:r>
          </a:p>
          <a:p>
            <a:pPr marL="0" indent="0">
              <a:buNone/>
            </a:pPr>
            <a:r>
              <a:rPr lang="it-IT" dirty="0">
                <a:latin typeface="Comic Sans MS" panose="030F0702030302020204" pitchFamily="66" charset="0"/>
              </a:rPr>
              <a:t>v. 2: Beato chi custodisce i suoi insegnamenti</a:t>
            </a:r>
          </a:p>
          <a:p>
            <a:pPr marL="0" indent="0">
              <a:buNone/>
            </a:pPr>
            <a:r>
              <a:rPr lang="it-IT" dirty="0">
                <a:latin typeface="Comic Sans MS" panose="030F0702030302020204" pitchFamily="66" charset="0"/>
              </a:rPr>
              <a:t>v. 6: Non dovrò vergognarmi se avrò considerato tutti i tuoi comandi</a:t>
            </a:r>
          </a:p>
          <a:p>
            <a:pPr marL="0" indent="0">
              <a:buNone/>
            </a:pPr>
            <a:r>
              <a:rPr lang="it-IT" dirty="0">
                <a:latin typeface="Comic Sans MS" panose="030F0702030302020204" pitchFamily="66" charset="0"/>
              </a:rPr>
              <a:t>v. 9: Come potrà un giovane tenere pura la sua via? Osservando la tua Parola</a:t>
            </a:r>
          </a:p>
          <a:p>
            <a:pPr marL="0" indent="0">
              <a:buNone/>
            </a:pPr>
            <a:r>
              <a:rPr lang="it-IT" dirty="0">
                <a:latin typeface="Comic Sans MS" panose="030F0702030302020204" pitchFamily="66" charset="0"/>
              </a:rPr>
              <a:t>v. 105: Lampada per i miei passi è la tua Parola</a:t>
            </a:r>
          </a:p>
        </p:txBody>
      </p:sp>
    </p:spTree>
    <p:extLst>
      <p:ext uri="{BB962C8B-B14F-4D97-AF65-F5344CB8AC3E}">
        <p14:creationId xmlns:p14="http://schemas.microsoft.com/office/powerpoint/2010/main" val="1769743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rgbClr val="00B050"/>
                </a:solidFill>
                <a:latin typeface="Times New Roman" panose="02020603050405020304" pitchFamily="18" charset="0"/>
                <a:cs typeface="Times New Roman" panose="02020603050405020304" pitchFamily="18" charset="0"/>
              </a:rPr>
              <a:t>Camminare alla luce della Parola</a:t>
            </a:r>
          </a:p>
        </p:txBody>
      </p:sp>
      <p:sp>
        <p:nvSpPr>
          <p:cNvPr id="3" name="Segnaposto contenuto 2"/>
          <p:cNvSpPr>
            <a:spLocks noGrp="1"/>
          </p:cNvSpPr>
          <p:nvPr>
            <p:ph idx="1"/>
          </p:nvPr>
        </p:nvSpPr>
        <p:spPr/>
        <p:txBody>
          <a:bodyPr>
            <a:normAutofit fontScale="92500" lnSpcReduction="10000"/>
          </a:bodyPr>
          <a:lstStyle/>
          <a:p>
            <a:pPr marL="0" indent="0">
              <a:buNone/>
            </a:pPr>
            <a:r>
              <a:rPr lang="it-IT" dirty="0">
                <a:latin typeface="Comic Sans MS" panose="030F0702030302020204" pitchFamily="66" charset="0"/>
              </a:rPr>
              <a:t>Altri versetti del Salmo 118 che viene usato ogni giorno nell’Ora Media:</a:t>
            </a:r>
          </a:p>
          <a:p>
            <a:pPr marL="0" indent="0">
              <a:buNone/>
            </a:pPr>
            <a:r>
              <a:rPr lang="it-IT" dirty="0">
                <a:latin typeface="Comic Sans MS" panose="030F0702030302020204" pitchFamily="66" charset="0"/>
              </a:rPr>
              <a:t>v. 8: Voglio osservare i tuoi decreti: non abbandonarmi mai</a:t>
            </a:r>
          </a:p>
          <a:p>
            <a:pPr marL="0" indent="0">
              <a:buNone/>
            </a:pPr>
            <a:r>
              <a:rPr lang="it-IT" dirty="0">
                <a:latin typeface="Comic Sans MS" panose="030F0702030302020204" pitchFamily="66" charset="0"/>
              </a:rPr>
              <a:t>v. 10: Con tutto il cuore ti cerco: non lasciarmi deviare dai tuoi comandi</a:t>
            </a:r>
          </a:p>
          <a:p>
            <a:pPr marL="0" indent="0">
              <a:buNone/>
            </a:pPr>
            <a:r>
              <a:rPr lang="it-IT" dirty="0">
                <a:latin typeface="Comic Sans MS" panose="030F0702030302020204" pitchFamily="66" charset="0"/>
              </a:rPr>
              <a:t>v. 12: Benedetto sei tu Signore: insegnami i tuoi decreti</a:t>
            </a:r>
          </a:p>
          <a:p>
            <a:pPr marL="0" indent="0">
              <a:buNone/>
            </a:pPr>
            <a:r>
              <a:rPr lang="it-IT" dirty="0">
                <a:latin typeface="Comic Sans MS" panose="030F0702030302020204" pitchFamily="66" charset="0"/>
              </a:rPr>
              <a:t>v. 43: Non togliere dalla mia bocca la Parola vera</a:t>
            </a:r>
          </a:p>
          <a:p>
            <a:pPr marL="0" indent="0">
              <a:buNone/>
            </a:pPr>
            <a:r>
              <a:rPr lang="it-IT" dirty="0">
                <a:latin typeface="Comic Sans MS" panose="030F0702030302020204" pitchFamily="66" charset="0"/>
              </a:rPr>
              <a:t>Pregando con queste parola saremo portati a domandarci quali parole sono sulla nostra bocca: la Parola vera o le nostre parole vuote. Il salmo quindi ci offre la possibilità di orientare la nostra giornata a partire dalla preghiera.</a:t>
            </a:r>
          </a:p>
        </p:txBody>
      </p:sp>
    </p:spTree>
    <p:extLst>
      <p:ext uri="{BB962C8B-B14F-4D97-AF65-F5344CB8AC3E}">
        <p14:creationId xmlns:p14="http://schemas.microsoft.com/office/powerpoint/2010/main" val="416716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latin typeface="Times New Roman" panose="02020603050405020304" pitchFamily="18" charset="0"/>
                <a:cs typeface="Times New Roman" panose="02020603050405020304" pitchFamily="18" charset="0"/>
              </a:rPr>
              <a:t>Azioni impregnate di preghiera</a:t>
            </a:r>
          </a:p>
        </p:txBody>
      </p:sp>
      <p:sp>
        <p:nvSpPr>
          <p:cNvPr id="3" name="Segnaposto contenuto 2"/>
          <p:cNvSpPr>
            <a:spLocks noGrp="1"/>
          </p:cNvSpPr>
          <p:nvPr>
            <p:ph idx="1"/>
          </p:nvPr>
        </p:nvSpPr>
        <p:spPr/>
        <p:txBody>
          <a:bodyPr>
            <a:normAutofit/>
          </a:bodyPr>
          <a:lstStyle/>
          <a:p>
            <a:pPr marL="0" indent="0">
              <a:buNone/>
            </a:pPr>
            <a:r>
              <a:rPr lang="it-IT" sz="3600" dirty="0">
                <a:latin typeface="Comic Sans MS" panose="030F0702030302020204" pitchFamily="66" charset="0"/>
              </a:rPr>
              <a:t>Le Costituzioni dei Certosini dicono: «Dio ci ha condotti nella solitudine per parlarci al cuore. Sia perciò il nostro cuore come un altare vivente dal quale salga permanentemente al cospetto di Dio una preghiera pura.</a:t>
            </a:r>
          </a:p>
          <a:p>
            <a:pPr marL="0" indent="0">
              <a:buNone/>
            </a:pPr>
            <a:r>
              <a:rPr lang="it-IT" sz="3600" dirty="0">
                <a:latin typeface="Comic Sans MS" panose="030F0702030302020204" pitchFamily="66" charset="0"/>
              </a:rPr>
              <a:t>Di essa tutte le nostre azioni devono essere come impregnate»</a:t>
            </a:r>
          </a:p>
        </p:txBody>
      </p:sp>
    </p:spTree>
    <p:extLst>
      <p:ext uri="{BB962C8B-B14F-4D97-AF65-F5344CB8AC3E}">
        <p14:creationId xmlns:p14="http://schemas.microsoft.com/office/powerpoint/2010/main" val="231766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2"/>
          </a:solidFill>
        </p:spPr>
        <p:txBody>
          <a:bodyPr/>
          <a:lstStyle/>
          <a:p>
            <a:r>
              <a:rPr lang="it-IT" b="1" dirty="0">
                <a:solidFill>
                  <a:srgbClr val="FF0000"/>
                </a:solidFill>
                <a:latin typeface="Times New Roman" panose="02020603050405020304" pitchFamily="18" charset="0"/>
                <a:cs typeface="Times New Roman" panose="02020603050405020304" pitchFamily="18" charset="0"/>
              </a:rPr>
              <a:t>SC 83 – 101 e </a:t>
            </a:r>
            <a:r>
              <a:rPr lang="it-IT" b="1" dirty="0" err="1">
                <a:solidFill>
                  <a:srgbClr val="FF0000"/>
                </a:solidFill>
                <a:latin typeface="Times New Roman" panose="02020603050405020304" pitchFamily="18" charset="0"/>
                <a:cs typeface="Times New Roman" panose="02020603050405020304" pitchFamily="18" charset="0"/>
              </a:rPr>
              <a:t>Laudis</a:t>
            </a:r>
            <a:r>
              <a:rPr lang="it-IT" b="1" dirty="0">
                <a:solidFill>
                  <a:srgbClr val="FF0000"/>
                </a:solidFill>
                <a:latin typeface="Times New Roman" panose="02020603050405020304" pitchFamily="18" charset="0"/>
                <a:cs typeface="Times New Roman" panose="02020603050405020304" pitchFamily="18" charset="0"/>
              </a:rPr>
              <a:t> </a:t>
            </a:r>
            <a:r>
              <a:rPr lang="it-IT" b="1" dirty="0" err="1">
                <a:solidFill>
                  <a:srgbClr val="FF0000"/>
                </a:solidFill>
                <a:latin typeface="Times New Roman" panose="02020603050405020304" pitchFamily="18" charset="0"/>
                <a:cs typeface="Times New Roman" panose="02020603050405020304" pitchFamily="18" charset="0"/>
              </a:rPr>
              <a:t>Canticum</a:t>
            </a:r>
            <a:endParaRPr lang="it-IT"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fontScale="92500" lnSpcReduction="10000"/>
          </a:bodyPr>
          <a:lstStyle/>
          <a:p>
            <a:pPr marL="0" indent="0">
              <a:buNone/>
            </a:pPr>
            <a:r>
              <a:rPr lang="it-IT" dirty="0">
                <a:latin typeface="Comic Sans MS" panose="030F0702030302020204" pitchFamily="66" charset="0"/>
              </a:rPr>
              <a:t>La Costituzione sulla Sacra Liturgia SC parla della Liturgia delle Ore al cap. IV, dedicandole 19 numeri (83 -101). Importante anche la Costituzione apostolica </a:t>
            </a:r>
            <a:r>
              <a:rPr lang="it-IT" i="1" dirty="0" err="1">
                <a:latin typeface="Comic Sans MS" panose="030F0702030302020204" pitchFamily="66" charset="0"/>
              </a:rPr>
              <a:t>Laudis</a:t>
            </a:r>
            <a:r>
              <a:rPr lang="it-IT" i="1" dirty="0">
                <a:latin typeface="Comic Sans MS" panose="030F0702030302020204" pitchFamily="66" charset="0"/>
              </a:rPr>
              <a:t> </a:t>
            </a:r>
            <a:r>
              <a:rPr lang="it-IT" i="1" dirty="0" err="1">
                <a:latin typeface="Comic Sans MS" panose="030F0702030302020204" pitchFamily="66" charset="0"/>
              </a:rPr>
              <a:t>Canticum</a:t>
            </a:r>
            <a:r>
              <a:rPr lang="it-IT" dirty="0">
                <a:latin typeface="Comic Sans MS" panose="030F0702030302020204" pitchFamily="66" charset="0"/>
              </a:rPr>
              <a:t> (1° novembre 1970), apparsa nell’aprile del 1971, con il nuovo breviario. Storicamente la liturgia delle ore risale al III secolo; prima di questa data abbiamo solo la raccomandazione di </a:t>
            </a:r>
            <a:r>
              <a:rPr lang="it-IT" dirty="0" err="1">
                <a:latin typeface="Comic Sans MS" panose="030F0702030302020204" pitchFamily="66" charset="0"/>
              </a:rPr>
              <a:t>Didachè</a:t>
            </a:r>
            <a:r>
              <a:rPr lang="it-IT" dirty="0">
                <a:latin typeface="Comic Sans MS" panose="030F0702030302020204" pitchFamily="66" charset="0"/>
              </a:rPr>
              <a:t>, al n. 8, di recitare tre volte al giorno il Padre nostro, probabilmente in sostituzione dello </a:t>
            </a:r>
            <a:r>
              <a:rPr lang="it-IT" dirty="0" err="1">
                <a:latin typeface="Comic Sans MS" panose="030F0702030302020204" pitchFamily="66" charset="0"/>
              </a:rPr>
              <a:t>Shemâ</a:t>
            </a:r>
            <a:r>
              <a:rPr lang="it-IT" dirty="0">
                <a:latin typeface="Comic Sans MS" panose="030F0702030302020204" pitchFamily="66" charset="0"/>
              </a:rPr>
              <a:t>. Il NT ci riferisce come gli apostoli osservassero i tre momenti di preghiera del mondo religioso di Israele. </a:t>
            </a:r>
          </a:p>
          <a:p>
            <a:pPr marL="0" indent="0">
              <a:buNone/>
            </a:pPr>
            <a:r>
              <a:rPr lang="it-IT" dirty="0">
                <a:latin typeface="Comic Sans MS" panose="030F0702030302020204" pitchFamily="66" charset="0"/>
              </a:rPr>
              <a:t>Ignazio scrivendo agli Efesini raccomanda di radunarsi spesso perché la concordia della fede distrugge l’opera del Nemico. Alla base è il valore dell’assemblea orante.</a:t>
            </a:r>
          </a:p>
          <a:p>
            <a:endParaRPr lang="it-IT" dirty="0"/>
          </a:p>
        </p:txBody>
      </p:sp>
    </p:spTree>
    <p:extLst>
      <p:ext uri="{BB962C8B-B14F-4D97-AF65-F5344CB8AC3E}">
        <p14:creationId xmlns:p14="http://schemas.microsoft.com/office/powerpoint/2010/main" val="69345926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i="1" dirty="0">
                <a:solidFill>
                  <a:srgbClr val="FF0000"/>
                </a:solidFill>
                <a:latin typeface="Times New Roman" panose="02020603050405020304" pitchFamily="18" charset="0"/>
                <a:cs typeface="Times New Roman" panose="02020603050405020304" pitchFamily="18" charset="0"/>
              </a:rPr>
              <a:t>La preghiera è salvifica</a:t>
            </a:r>
          </a:p>
        </p:txBody>
      </p:sp>
      <p:sp>
        <p:nvSpPr>
          <p:cNvPr id="3" name="Segnaposto contenuto 2"/>
          <p:cNvSpPr>
            <a:spLocks noGrp="1"/>
          </p:cNvSpPr>
          <p:nvPr>
            <p:ph idx="1"/>
          </p:nvPr>
        </p:nvSpPr>
        <p:spPr/>
        <p:txBody>
          <a:bodyPr>
            <a:normAutofit lnSpcReduction="10000"/>
          </a:bodyPr>
          <a:lstStyle/>
          <a:p>
            <a:pPr marL="0" indent="0">
              <a:buNone/>
            </a:pPr>
            <a:r>
              <a:rPr lang="it-IT" dirty="0">
                <a:latin typeface="Comic Sans MS" panose="030F0702030302020204" pitchFamily="66" charset="0"/>
              </a:rPr>
              <a:t>La liturgia delle ore attua la dimensione del dialogo nel Mistero pasquale ed è partecipazione al dialogo tra Gesù e il Padre suo. Se la preghiera di Cristo è stata un evento salvifico (Cristo entra nel mondo pregando e muore pregando) quando la comunità prega, come corpo di Cristo, riat­tualizza nuovamente questo. </a:t>
            </a:r>
          </a:p>
          <a:p>
            <a:pPr marL="0" indent="0">
              <a:buNone/>
            </a:pPr>
            <a:r>
              <a:rPr lang="it-IT" dirty="0">
                <a:latin typeface="Comic Sans MS" panose="030F0702030302020204" pitchFamily="66" charset="0"/>
              </a:rPr>
              <a:t>La liturgia delle Ore è santificazione del tempo e rende l’uomo partecipe della vita di Dio. La preghiera della comunità diventa anch'essa evento salvifico. La nostra preghiera è salvifica come quella di Cristo. Sono le antifone che danno una chiave cristologica dell’interpretazione del salmo.</a:t>
            </a:r>
          </a:p>
          <a:p>
            <a:pPr marL="0" indent="0">
              <a:buNone/>
            </a:pPr>
            <a:endParaRPr lang="it-IT" dirty="0"/>
          </a:p>
        </p:txBody>
      </p:sp>
    </p:spTree>
    <p:extLst>
      <p:ext uri="{BB962C8B-B14F-4D97-AF65-F5344CB8AC3E}">
        <p14:creationId xmlns:p14="http://schemas.microsoft.com/office/powerpoint/2010/main" val="93437039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chemeClr val="accent1">
                    <a:lumMod val="75000"/>
                  </a:schemeClr>
                </a:solidFill>
                <a:latin typeface="Times New Roman" panose="02020603050405020304" pitchFamily="18" charset="0"/>
                <a:cs typeface="Times New Roman" panose="02020603050405020304" pitchFamily="18" charset="0"/>
              </a:rPr>
              <a:t>Spiritualità ecclesiale</a:t>
            </a:r>
          </a:p>
        </p:txBody>
      </p:sp>
      <p:sp>
        <p:nvSpPr>
          <p:cNvPr id="3" name="Segnaposto contenuto 2"/>
          <p:cNvSpPr>
            <a:spLocks noGrp="1"/>
          </p:cNvSpPr>
          <p:nvPr>
            <p:ph idx="1"/>
          </p:nvPr>
        </p:nvSpPr>
        <p:spPr/>
        <p:txBody>
          <a:bodyPr>
            <a:normAutofit fontScale="92500" lnSpcReduction="10000"/>
          </a:bodyPr>
          <a:lstStyle/>
          <a:p>
            <a:pPr marL="0" indent="0">
              <a:buNone/>
            </a:pPr>
            <a:r>
              <a:rPr lang="it-IT" dirty="0">
                <a:latin typeface="Comic Sans MS" panose="030F0702030302020204" pitchFamily="66" charset="0"/>
              </a:rPr>
              <a:t>Per il fatto stesso che è preghiera di Cristo, la Liturgia delle Ore è anche preghiera della Chiesa. Cristo-Chiesa sono inseparabili, come Capo-membra. Non si può vivere Cristo fuori della Chiesa. La comunità cristiana è il soggetto orante della LH per il fatto stesso che col Battesimo si diventa membri della Chiesa. Qui si fonda il diritto-dovere di esprimere la dimensione orante del corpo mistico di Cristo. Non solo quella apostolica o cari­tativa...</a:t>
            </a:r>
          </a:p>
          <a:p>
            <a:pPr marL="0" indent="0">
              <a:buNone/>
            </a:pPr>
            <a:r>
              <a:rPr lang="it-IT" i="1" dirty="0">
                <a:latin typeface="Comic Sans MS" panose="030F0702030302020204" pitchFamily="66" charset="0"/>
              </a:rPr>
              <a:t>IGLH</a:t>
            </a:r>
            <a:r>
              <a:rPr lang="it-IT" dirty="0">
                <a:latin typeface="Comic Sans MS" panose="030F0702030302020204" pitchFamily="66" charset="0"/>
              </a:rPr>
              <a:t> 20: La LH non è un'azione privata ma appartiene a tutto il corpo della Chiesa, lo manifesta e influisce in esso (cita SC 26).</a:t>
            </a:r>
          </a:p>
          <a:p>
            <a:pPr marL="0" indent="0">
              <a:buNone/>
            </a:pPr>
            <a:r>
              <a:rPr lang="it-IT" i="1" dirty="0">
                <a:latin typeface="Comic Sans MS" panose="030F0702030302020204" pitchFamily="66" charset="0"/>
              </a:rPr>
              <a:t>IGLH</a:t>
            </a:r>
            <a:r>
              <a:rPr lang="it-IT" dirty="0">
                <a:latin typeface="Comic Sans MS" panose="030F0702030302020204" pitchFamily="66" charset="0"/>
              </a:rPr>
              <a:t> 22: Se i fedeli vengono convocati per la LH e si radunano insieme, unendo i loro cuori e le loro voci, manifestano la Chiesa che celebra il mistero di Cristo.</a:t>
            </a:r>
          </a:p>
          <a:p>
            <a:endParaRPr lang="it-IT" dirty="0"/>
          </a:p>
        </p:txBody>
      </p:sp>
    </p:spTree>
    <p:extLst>
      <p:ext uri="{BB962C8B-B14F-4D97-AF65-F5344CB8AC3E}">
        <p14:creationId xmlns:p14="http://schemas.microsoft.com/office/powerpoint/2010/main" val="773728442"/>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lstStyle/>
          <a:p>
            <a:r>
              <a:rPr lang="it-IT" b="1" dirty="0">
                <a:latin typeface="Times New Roman" panose="02020603050405020304" pitchFamily="18" charset="0"/>
                <a:cs typeface="Times New Roman" panose="02020603050405020304" pitchFamily="18" charset="0"/>
              </a:rPr>
              <a:t>Il badalone</a:t>
            </a:r>
          </a:p>
        </p:txBody>
      </p:sp>
      <p:pic>
        <p:nvPicPr>
          <p:cNvPr id="18" name="Segnaposto contenuto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9739" y="1825625"/>
            <a:ext cx="2712522" cy="4351338"/>
          </a:xfrm>
        </p:spPr>
      </p:pic>
    </p:spTree>
    <p:extLst>
      <p:ext uri="{BB962C8B-B14F-4D97-AF65-F5344CB8AC3E}">
        <p14:creationId xmlns:p14="http://schemas.microsoft.com/office/powerpoint/2010/main" val="4027400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3603" y="0"/>
            <a:ext cx="10515600" cy="1325563"/>
          </a:xfrm>
          <a:blipFill>
            <a:blip r:embed="rId2"/>
            <a:tile tx="0" ty="0" sx="100000" sy="100000" flip="none" algn="tl"/>
          </a:blipFill>
        </p:spPr>
        <p:txBody>
          <a:bodyPr/>
          <a:lstStyle/>
          <a:p>
            <a:r>
              <a:rPr lang="it-IT" b="1" dirty="0">
                <a:latin typeface="Times New Roman" panose="02020603050405020304" pitchFamily="18" charset="0"/>
                <a:cs typeface="Times New Roman" panose="02020603050405020304" pitchFamily="18" charset="0"/>
              </a:rPr>
              <a:t>Gli antichi corali</a:t>
            </a:r>
          </a:p>
        </p:txBody>
      </p:sp>
      <p:pic>
        <p:nvPicPr>
          <p:cNvPr id="8" name="Segnaposto contenuto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7381" y="1825625"/>
            <a:ext cx="5797237" cy="4351338"/>
          </a:xfrm>
        </p:spPr>
      </p:pic>
    </p:spTree>
    <p:extLst>
      <p:ext uri="{BB962C8B-B14F-4D97-AF65-F5344CB8AC3E}">
        <p14:creationId xmlns:p14="http://schemas.microsoft.com/office/powerpoint/2010/main" val="994376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chemeClr val="accent1">
                    <a:lumMod val="75000"/>
                  </a:schemeClr>
                </a:solidFill>
                <a:latin typeface="Times New Roman" panose="02020603050405020304" pitchFamily="18" charset="0"/>
                <a:cs typeface="Times New Roman" panose="02020603050405020304" pitchFamily="18" charset="0"/>
              </a:rPr>
              <a:t>Da Innocenzo III a san Pio V</a:t>
            </a:r>
          </a:p>
        </p:txBody>
      </p:sp>
      <p:sp>
        <p:nvSpPr>
          <p:cNvPr id="3" name="Segnaposto contenuto 2"/>
          <p:cNvSpPr>
            <a:spLocks noGrp="1"/>
          </p:cNvSpPr>
          <p:nvPr>
            <p:ph idx="1"/>
          </p:nvPr>
        </p:nvSpPr>
        <p:spPr/>
        <p:txBody>
          <a:bodyPr>
            <a:normAutofit lnSpcReduction="10000"/>
          </a:bodyPr>
          <a:lstStyle/>
          <a:p>
            <a:pPr marL="0" indent="0">
              <a:buNone/>
            </a:pPr>
            <a:r>
              <a:rPr lang="it-IT" dirty="0">
                <a:latin typeface="Comic Sans MS" panose="030F0702030302020204" pitchFamily="66" charset="0"/>
              </a:rPr>
              <a:t>Sotto papa Innocenzo III (1198 – 1216) si raggruppò in un unico libro tutto quello che occorreva per la celebrazione dell’Ufficio. Più tardi nel 1250 il Ministro generale dei Frati Minori </a:t>
            </a:r>
            <a:r>
              <a:rPr lang="it-IT" dirty="0" err="1">
                <a:latin typeface="Comic Sans MS" panose="030F0702030302020204" pitchFamily="66" charset="0"/>
              </a:rPr>
              <a:t>Fr</a:t>
            </a:r>
            <a:r>
              <a:rPr lang="it-IT" dirty="0">
                <a:latin typeface="Comic Sans MS" panose="030F0702030302020204" pitchFamily="66" charset="0"/>
              </a:rPr>
              <a:t>. </a:t>
            </a:r>
            <a:r>
              <a:rPr lang="it-IT" dirty="0" err="1">
                <a:latin typeface="Comic Sans MS" panose="030F0702030302020204" pitchFamily="66" charset="0"/>
              </a:rPr>
              <a:t>Haymone</a:t>
            </a:r>
            <a:r>
              <a:rPr lang="it-IT" dirty="0">
                <a:latin typeface="Comic Sans MS" panose="030F0702030302020204" pitchFamily="66" charset="0"/>
              </a:rPr>
              <a:t> di </a:t>
            </a:r>
            <a:r>
              <a:rPr lang="it-IT" dirty="0" err="1">
                <a:latin typeface="Comic Sans MS" panose="030F0702030302020204" pitchFamily="66" charset="0"/>
              </a:rPr>
              <a:t>Faversham</a:t>
            </a:r>
            <a:r>
              <a:rPr lang="it-IT" dirty="0">
                <a:latin typeface="Comic Sans MS" panose="030F0702030302020204" pitchFamily="66" charset="0"/>
              </a:rPr>
              <a:t> fece un’ulteriore riforma abbreviando ulteriormente alcune letture e si arrivò così al Breviario di san Pio V del 1568.</a:t>
            </a:r>
          </a:p>
          <a:p>
            <a:pPr marL="0" indent="0">
              <a:buNone/>
            </a:pPr>
            <a:r>
              <a:rPr lang="it-IT" dirty="0">
                <a:latin typeface="Comic Sans MS" panose="030F0702030302020204" pitchFamily="66" charset="0"/>
              </a:rPr>
              <a:t>È ormai un breviario clericale e la recita è privata quindi non si sente più neppure l’esigenza di rispettare i vari momenti della giornata. Il ritmo precedente si esprime in altri modi popolari, per esempio attraverso l’Angelus all’aurora, a mezzogiorno e al crepuscolo.</a:t>
            </a:r>
          </a:p>
          <a:p>
            <a:endParaRPr lang="it-IT" dirty="0"/>
          </a:p>
        </p:txBody>
      </p:sp>
    </p:spTree>
    <p:extLst>
      <p:ext uri="{BB962C8B-B14F-4D97-AF65-F5344CB8AC3E}">
        <p14:creationId xmlns:p14="http://schemas.microsoft.com/office/powerpoint/2010/main" val="4109396331"/>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pPr algn="ctr"/>
            <a:r>
              <a:rPr lang="it-IT" b="1" dirty="0">
                <a:solidFill>
                  <a:schemeClr val="accent1">
                    <a:lumMod val="75000"/>
                  </a:schemeClr>
                </a:solidFill>
              </a:rPr>
              <a:t>Il breviario del Concilio di Trento</a:t>
            </a:r>
          </a:p>
        </p:txBody>
      </p:sp>
      <p:pic>
        <p:nvPicPr>
          <p:cNvPr id="8" name="Segnaposto contenuto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6414" y="1825625"/>
            <a:ext cx="5439172" cy="4351338"/>
          </a:xfrm>
        </p:spPr>
      </p:pic>
    </p:spTree>
    <p:extLst>
      <p:ext uri="{BB962C8B-B14F-4D97-AF65-F5344CB8AC3E}">
        <p14:creationId xmlns:p14="http://schemas.microsoft.com/office/powerpoint/2010/main" val="403627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A8D20E5-17EA-4FDD-B1FE-BB5B46D27E31}"/>
              </a:ext>
            </a:extLst>
          </p:cNvPr>
          <p:cNvSpPr>
            <a:spLocks noGrp="1" noChangeArrowheads="1"/>
          </p:cNvSpPr>
          <p:nvPr>
            <p:ph type="title"/>
          </p:nvPr>
        </p:nvSpPr>
        <p:spPr/>
        <p:txBody>
          <a:bodyPr/>
          <a:lstStyle/>
          <a:p>
            <a:pPr eaLnBrk="1" hangingPunct="1"/>
            <a:r>
              <a:rPr lang="it-IT" altLang="it-IT" sz="1800" b="1" i="1">
                <a:solidFill>
                  <a:srgbClr val="A50021"/>
                </a:solidFill>
              </a:rPr>
              <a:t>		</a:t>
            </a:r>
          </a:p>
        </p:txBody>
      </p:sp>
      <p:sp>
        <p:nvSpPr>
          <p:cNvPr id="6147" name="CasellaDiTesto 2">
            <a:extLst>
              <a:ext uri="{FF2B5EF4-FFF2-40B4-BE49-F238E27FC236}">
                <a16:creationId xmlns:a16="http://schemas.microsoft.com/office/drawing/2014/main" id="{BAF96F2A-2035-450F-B565-7BC4EA62DBF4}"/>
              </a:ext>
            </a:extLst>
          </p:cNvPr>
          <p:cNvSpPr txBox="1">
            <a:spLocks noChangeArrowheads="1"/>
          </p:cNvSpPr>
          <p:nvPr/>
        </p:nvSpPr>
        <p:spPr bwMode="auto">
          <a:xfrm>
            <a:off x="1631950" y="931863"/>
            <a:ext cx="1045831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4000" b="1" dirty="0">
                <a:solidFill>
                  <a:srgbClr val="00B050"/>
                </a:solidFill>
                <a:latin typeface="Comic Sans MS" panose="030F0702030302020204" pitchFamily="66" charset="0"/>
                <a:cs typeface="Times New Roman" panose="02020603050405020304" pitchFamily="18" charset="0"/>
              </a:rPr>
              <a:t>Testi per approfondire:</a:t>
            </a: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 </a:t>
            </a: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Costituzione Apostolica: </a:t>
            </a:r>
            <a:r>
              <a:rPr lang="it-IT" altLang="it-IT" sz="1800" i="1" dirty="0" err="1">
                <a:latin typeface="Comic Sans MS" panose="030F0702030302020204" pitchFamily="66" charset="0"/>
                <a:cs typeface="Times New Roman" panose="02020603050405020304" pitchFamily="18" charset="0"/>
              </a:rPr>
              <a:t>Laudis</a:t>
            </a:r>
            <a:r>
              <a:rPr lang="it-IT" altLang="it-IT" sz="1800" i="1" dirty="0">
                <a:latin typeface="Comic Sans MS" panose="030F0702030302020204" pitchFamily="66" charset="0"/>
                <a:cs typeface="Times New Roman" panose="02020603050405020304" pitchFamily="18" charset="0"/>
              </a:rPr>
              <a:t> </a:t>
            </a:r>
            <a:r>
              <a:rPr lang="it-IT" altLang="it-IT" sz="1800" i="1" dirty="0" err="1">
                <a:latin typeface="Comic Sans MS" panose="030F0702030302020204" pitchFamily="66" charset="0"/>
                <a:cs typeface="Times New Roman" panose="02020603050405020304" pitchFamily="18" charset="0"/>
              </a:rPr>
              <a:t>Canticum</a:t>
            </a:r>
            <a:r>
              <a:rPr lang="it-IT" altLang="it-IT" sz="1800" i="1" dirty="0">
                <a:latin typeface="Comic Sans MS" panose="030F0702030302020204" pitchFamily="66" charset="0"/>
                <a:cs typeface="Times New Roman" panose="02020603050405020304" pitchFamily="18" charset="0"/>
              </a:rPr>
              <a:t> </a:t>
            </a:r>
            <a:r>
              <a:rPr lang="it-IT" altLang="it-IT" sz="1800" dirty="0">
                <a:latin typeface="Comic Sans MS" panose="030F0702030302020204" pitchFamily="66" charset="0"/>
                <a:cs typeface="Times New Roman" panose="02020603050405020304" pitchFamily="18" charset="0"/>
              </a:rPr>
              <a:t>(1 novembre 1970). </a:t>
            </a: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Si trova all’inizio del Primo Volume del Breviario</a:t>
            </a: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 </a:t>
            </a:r>
          </a:p>
          <a:p>
            <a:pPr eaLnBrk="1" hangingPunct="1">
              <a:spcBef>
                <a:spcPct val="0"/>
              </a:spcBef>
              <a:buFontTx/>
              <a:buNone/>
            </a:pPr>
            <a:r>
              <a:rPr lang="it-IT" altLang="it-IT" sz="1800" i="1" dirty="0">
                <a:latin typeface="Comic Sans MS" panose="030F0702030302020204" pitchFamily="66" charset="0"/>
                <a:cs typeface="Times New Roman" panose="02020603050405020304" pitchFamily="18" charset="0"/>
              </a:rPr>
              <a:t>Norme Generali per l’Ordinamento dell’Anno Liturgico e del Calendario,</a:t>
            </a: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in</a:t>
            </a:r>
            <a:r>
              <a:rPr lang="it-IT" altLang="it-IT" sz="1800" i="1" dirty="0">
                <a:latin typeface="Comic Sans MS" panose="030F0702030302020204" pitchFamily="66" charset="0"/>
                <a:cs typeface="Times New Roman" panose="02020603050405020304" pitchFamily="18" charset="0"/>
              </a:rPr>
              <a:t> Messale Romano</a:t>
            </a:r>
            <a:r>
              <a:rPr lang="it-IT" altLang="it-IT" sz="1800" dirty="0">
                <a:latin typeface="Comic Sans MS" panose="030F0702030302020204" pitchFamily="66" charset="0"/>
                <a:cs typeface="Times New Roman" panose="02020603050405020304" pitchFamily="18" charset="0"/>
              </a:rPr>
              <a:t>, Riformato a Norma dei Decreti del Concilio Ecumenico Vaticano II</a:t>
            </a: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e promulgato da Papa Paolo VI, Libreria Editrice Vaticana, Città del Vaticano 1983</a:t>
            </a:r>
          </a:p>
          <a:p>
            <a:pPr>
              <a:spcBef>
                <a:spcPct val="0"/>
              </a:spcBef>
              <a:buNone/>
            </a:pPr>
            <a:endParaRPr lang="it-IT" altLang="it-IT" sz="1800" dirty="0">
              <a:latin typeface="Comic Sans MS" panose="030F0702030302020204" pitchFamily="66" charset="0"/>
              <a:cs typeface="Times New Roman" panose="02020603050405020304" pitchFamily="18" charset="0"/>
            </a:endParaRPr>
          </a:p>
          <a:p>
            <a:pPr>
              <a:spcBef>
                <a:spcPct val="0"/>
              </a:spcBef>
              <a:buNone/>
            </a:pPr>
            <a:r>
              <a:rPr lang="it-IT" altLang="it-IT" sz="1800" dirty="0">
                <a:latin typeface="Comic Sans MS" panose="030F0702030302020204" pitchFamily="66" charset="0"/>
                <a:cs typeface="Times New Roman" panose="02020603050405020304" pitchFamily="18" charset="0"/>
              </a:rPr>
              <a:t>Vincenzo RAFFA, «</a:t>
            </a:r>
            <a:r>
              <a:rPr lang="it-IT" altLang="it-IT" sz="1800" i="1" dirty="0">
                <a:latin typeface="Comic Sans MS" panose="030F0702030302020204" pitchFamily="66" charset="0"/>
                <a:cs typeface="Times New Roman" panose="02020603050405020304" pitchFamily="18" charset="0"/>
              </a:rPr>
              <a:t>Liturgia delle Ore»</a:t>
            </a:r>
            <a:r>
              <a:rPr lang="it-IT" altLang="it-IT" sz="1800" dirty="0">
                <a:latin typeface="Comic Sans MS" panose="030F0702030302020204" pitchFamily="66" charset="0"/>
                <a:cs typeface="Times New Roman" panose="02020603050405020304" pitchFamily="18" charset="0"/>
              </a:rPr>
              <a:t> nel Dizionario «San Paolo» di Liturgia, </a:t>
            </a:r>
          </a:p>
          <a:p>
            <a:pPr>
              <a:spcBef>
                <a:spcPct val="0"/>
              </a:spcBef>
              <a:buNone/>
            </a:pPr>
            <a:r>
              <a:rPr lang="it-IT" altLang="it-IT" sz="1800" dirty="0">
                <a:latin typeface="Comic Sans MS" panose="030F0702030302020204" pitchFamily="66" charset="0"/>
                <a:cs typeface="Times New Roman" panose="02020603050405020304" pitchFamily="18" charset="0"/>
              </a:rPr>
              <a:t>Cinisello Balsamo 2001, Pag.</a:t>
            </a:r>
            <a:r>
              <a:rPr lang="it-IT" altLang="it-IT" sz="1800" i="1" dirty="0">
                <a:latin typeface="Comic Sans MS" panose="030F0702030302020204" pitchFamily="66" charset="0"/>
                <a:cs typeface="Times New Roman" panose="02020603050405020304" pitchFamily="18" charset="0"/>
              </a:rPr>
              <a:t> </a:t>
            </a:r>
            <a:r>
              <a:rPr lang="it-IT" altLang="it-IT" sz="1800" dirty="0">
                <a:latin typeface="Comic Sans MS" panose="030F0702030302020204" pitchFamily="66" charset="0"/>
                <a:cs typeface="Times New Roman" panose="02020603050405020304" pitchFamily="18" charset="0"/>
              </a:rPr>
              <a:t>1055-1079</a:t>
            </a:r>
          </a:p>
          <a:p>
            <a:pPr eaLnBrk="1" hangingPunct="1">
              <a:spcBef>
                <a:spcPct val="0"/>
              </a:spcBef>
              <a:buFontTx/>
              <a:buNone/>
            </a:pPr>
            <a:endParaRPr lang="it-IT" altLang="it-IT" sz="1800" dirty="0">
              <a:latin typeface="Comic Sans MS" panose="030F0702030302020204" pitchFamily="66" charset="0"/>
              <a:cs typeface="Times New Roman" panose="02020603050405020304" pitchFamily="18" charset="0"/>
            </a:endParaRP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Robert F. TAFT, </a:t>
            </a:r>
            <a:r>
              <a:rPr lang="it-IT" altLang="it-IT" sz="1800" i="1" dirty="0">
                <a:latin typeface="Comic Sans MS" panose="030F0702030302020204" pitchFamily="66" charset="0"/>
                <a:cs typeface="Times New Roman" panose="02020603050405020304" pitchFamily="18" charset="0"/>
              </a:rPr>
              <a:t>La liturgia delle Ore in Oriente e in Occidente</a:t>
            </a:r>
            <a:r>
              <a:rPr lang="it-IT" altLang="it-IT" sz="1800" dirty="0">
                <a:latin typeface="Comic Sans MS" panose="030F0702030302020204" pitchFamily="66" charset="0"/>
                <a:cs typeface="Times New Roman" panose="02020603050405020304" pitchFamily="18" charset="0"/>
              </a:rPr>
              <a:t>, Edizioni </a:t>
            </a:r>
            <a:r>
              <a:rPr lang="it-IT" altLang="it-IT" sz="1800" dirty="0" err="1">
                <a:latin typeface="Comic Sans MS" panose="030F0702030302020204" pitchFamily="66" charset="0"/>
                <a:cs typeface="Times New Roman" panose="02020603050405020304" pitchFamily="18" charset="0"/>
              </a:rPr>
              <a:t>Lipa</a:t>
            </a:r>
            <a:r>
              <a:rPr lang="it-IT" altLang="it-IT" sz="1800" dirty="0">
                <a:latin typeface="Comic Sans MS" panose="030F0702030302020204" pitchFamily="66" charset="0"/>
                <a:cs typeface="Times New Roman" panose="02020603050405020304" pitchFamily="18" charset="0"/>
              </a:rPr>
              <a:t>, Aprilia 2001.</a:t>
            </a:r>
          </a:p>
          <a:p>
            <a:pPr eaLnBrk="1" hangingPunct="1">
              <a:spcBef>
                <a:spcPct val="0"/>
              </a:spcBef>
              <a:buFontTx/>
              <a:buNone/>
            </a:pPr>
            <a:endParaRPr lang="it-IT" altLang="it-IT" sz="1800" dirty="0">
              <a:latin typeface="Comic Sans MS" panose="030F0702030302020204" pitchFamily="66" charset="0"/>
              <a:cs typeface="Times New Roman" panose="02020603050405020304" pitchFamily="18" charset="0"/>
            </a:endParaRPr>
          </a:p>
          <a:p>
            <a:pPr>
              <a:spcBef>
                <a:spcPct val="0"/>
              </a:spcBef>
              <a:buNone/>
            </a:pPr>
            <a:r>
              <a:rPr lang="it-IT" altLang="it-IT" sz="1800" dirty="0">
                <a:latin typeface="Comic Sans MS" panose="030F0702030302020204" pitchFamily="66" charset="0"/>
                <a:cs typeface="Times New Roman" panose="02020603050405020304" pitchFamily="18" charset="0"/>
              </a:rPr>
              <a:t>Lodovico MAULE, </a:t>
            </a:r>
            <a:r>
              <a:rPr lang="it-IT" altLang="it-IT" sz="1800" i="1" dirty="0">
                <a:latin typeface="Comic Sans MS" panose="030F0702030302020204" pitchFamily="66" charset="0"/>
                <a:cs typeface="Times New Roman" panose="02020603050405020304" pitchFamily="18" charset="0"/>
              </a:rPr>
              <a:t>Per grazia tua ti lodo. La preghiera cristiana. I Divini Misteri e le Ore sante</a:t>
            </a:r>
            <a:r>
              <a:rPr lang="it-IT" altLang="it-IT" sz="1800" baseline="30000" dirty="0">
                <a:latin typeface="Comic Sans MS" panose="030F0702030302020204" pitchFamily="66" charset="0"/>
                <a:cs typeface="Times New Roman" panose="02020603050405020304" pitchFamily="18" charset="0"/>
              </a:rPr>
              <a:t>2</a:t>
            </a:r>
            <a:r>
              <a:rPr lang="it-IT" altLang="it-IT" sz="1800" dirty="0">
                <a:latin typeface="Comic Sans MS" panose="030F0702030302020204" pitchFamily="66" charset="0"/>
                <a:cs typeface="Times New Roman" panose="02020603050405020304" pitchFamily="18" charset="0"/>
              </a:rPr>
              <a:t>, </a:t>
            </a:r>
          </a:p>
          <a:p>
            <a:pPr>
              <a:spcBef>
                <a:spcPct val="0"/>
              </a:spcBef>
              <a:buNone/>
            </a:pPr>
            <a:r>
              <a:rPr lang="it-IT" altLang="it-IT" sz="1800" dirty="0">
                <a:latin typeface="Comic Sans MS" panose="030F0702030302020204" pitchFamily="66" charset="0"/>
                <a:cs typeface="Times New Roman" panose="02020603050405020304" pitchFamily="18" charset="0"/>
              </a:rPr>
              <a:t>EDB, (Quaderni di Evangelizzare 8), Bologna 2011</a:t>
            </a:r>
          </a:p>
          <a:p>
            <a:pPr eaLnBrk="1" hangingPunct="1">
              <a:spcBef>
                <a:spcPct val="0"/>
              </a:spcBef>
              <a:buFontTx/>
              <a:buNone/>
            </a:pPr>
            <a:endParaRPr lang="it-IT" altLang="it-IT" sz="1800" dirty="0">
              <a:latin typeface="Comic Sans MS" panose="030F0702030302020204" pitchFamily="66" charset="0"/>
              <a:cs typeface="Times New Roman" panose="02020603050405020304" pitchFamily="18" charset="0"/>
            </a:endParaRPr>
          </a:p>
          <a:p>
            <a:pPr eaLnBrk="1" hangingPunct="1">
              <a:spcBef>
                <a:spcPct val="0"/>
              </a:spcBef>
              <a:buFontTx/>
              <a:buNone/>
            </a:pPr>
            <a:r>
              <a:rPr lang="it-IT" altLang="it-IT" sz="1800" dirty="0">
                <a:latin typeface="Comic Sans MS" panose="030F0702030302020204" pitchFamily="66" charset="0"/>
                <a:cs typeface="Times New Roman" panose="02020603050405020304" pitchFamily="18" charset="0"/>
              </a:rPr>
              <a:t>Ezio CASELLA, </a:t>
            </a:r>
            <a:r>
              <a:rPr lang="it-IT" altLang="it-IT" sz="1800" i="1" dirty="0">
                <a:latin typeface="Comic Sans MS" panose="030F0702030302020204" pitchFamily="66" charset="0"/>
                <a:cs typeface="Times New Roman" panose="02020603050405020304" pitchFamily="18" charset="0"/>
              </a:rPr>
              <a:t>Introduzione allo studio della Liturgia, </a:t>
            </a:r>
            <a:r>
              <a:rPr lang="it-IT" altLang="it-IT" sz="1800" dirty="0">
                <a:latin typeface="Comic Sans MS" panose="030F0702030302020204" pitchFamily="66" charset="0"/>
                <a:cs typeface="Times New Roman" panose="02020603050405020304" pitchFamily="18" charset="0"/>
              </a:rPr>
              <a:t>Edizioni </a:t>
            </a:r>
            <a:r>
              <a:rPr lang="it-IT" altLang="it-IT" sz="1800" dirty="0" err="1">
                <a:latin typeface="Comic Sans MS" panose="030F0702030302020204" pitchFamily="66" charset="0"/>
                <a:cs typeface="Times New Roman" panose="02020603050405020304" pitchFamily="18" charset="0"/>
              </a:rPr>
              <a:t>Antonianum</a:t>
            </a:r>
            <a:r>
              <a:rPr lang="it-IT" altLang="it-IT" sz="1800" dirty="0">
                <a:latin typeface="Comic Sans MS" panose="030F0702030302020204" pitchFamily="66" charset="0"/>
                <a:cs typeface="Times New Roman" panose="02020603050405020304" pitchFamily="18" charset="0"/>
              </a:rPr>
              <a:t>, Roma 2015</a:t>
            </a:r>
          </a:p>
          <a:p>
            <a:pPr eaLnBrk="1" hangingPunct="1">
              <a:spcBef>
                <a:spcPct val="0"/>
              </a:spcBef>
              <a:buFontTx/>
              <a:buNone/>
            </a:pPr>
            <a:endParaRPr lang="it-IT" altLang="it-IT" sz="1800" dirty="0">
              <a:latin typeface="Comic Sans MS" panose="030F0702030302020204" pitchFamily="66"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3"/>
            <a:tile tx="0" ty="0" sx="100000" sy="100000" flip="none" algn="tl"/>
          </a:blipFill>
        </p:spPr>
        <p:txBody>
          <a:bodyPr/>
          <a:lstStyle/>
          <a:p>
            <a:r>
              <a:rPr lang="it-IT" b="1" dirty="0">
                <a:solidFill>
                  <a:schemeClr val="accent1">
                    <a:lumMod val="75000"/>
                  </a:schemeClr>
                </a:solidFill>
                <a:latin typeface="Times New Roman" panose="02020603050405020304" pitchFamily="18" charset="0"/>
                <a:cs typeface="Times New Roman" panose="02020603050405020304" pitchFamily="18" charset="0"/>
              </a:rPr>
              <a:t>La liturgia delle Ore dopo il VATICANO II</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rPr>
              <a:t>Dopo alcune riforme parziali del Breviario attuate da Pio X nel 1911 e da Pio XII nel 1949, il Vaticano II pone le basi per una vera e profonda riforma generale della Liturgia delle Ore riscoprendo la Veritas </a:t>
            </a:r>
            <a:r>
              <a:rPr lang="it-IT" dirty="0" err="1">
                <a:latin typeface="Comic Sans MS" panose="030F0702030302020204" pitchFamily="66" charset="0"/>
              </a:rPr>
              <a:t>Horarum</a:t>
            </a:r>
            <a:r>
              <a:rPr lang="it-IT" dirty="0">
                <a:latin typeface="Comic Sans MS" panose="030F0702030302020204" pitchFamily="66" charset="0"/>
              </a:rPr>
              <a:t> e il carattere non più solo clericale di questa preghiera.</a:t>
            </a:r>
          </a:p>
          <a:p>
            <a:pPr marL="0" indent="0">
              <a:buNone/>
            </a:pPr>
            <a:r>
              <a:rPr lang="it-IT" dirty="0">
                <a:latin typeface="Comic Sans MS" panose="030F0702030302020204" pitchFamily="66" charset="0"/>
              </a:rPr>
              <a:t>La nuova Liturgia delle Ore è stata promulgata con la Costituzione </a:t>
            </a:r>
            <a:r>
              <a:rPr lang="it-IT" dirty="0" err="1">
                <a:latin typeface="Comic Sans MS" panose="030F0702030302020204" pitchFamily="66" charset="0"/>
              </a:rPr>
              <a:t>Laudis</a:t>
            </a:r>
            <a:r>
              <a:rPr lang="it-IT" dirty="0">
                <a:latin typeface="Comic Sans MS" panose="030F0702030302020204" pitchFamily="66" charset="0"/>
              </a:rPr>
              <a:t> </a:t>
            </a:r>
            <a:r>
              <a:rPr lang="it-IT" dirty="0" err="1">
                <a:latin typeface="Comic Sans MS" panose="030F0702030302020204" pitchFamily="66" charset="0"/>
              </a:rPr>
              <a:t>Canticum</a:t>
            </a:r>
            <a:r>
              <a:rPr lang="it-IT" dirty="0">
                <a:latin typeface="Comic Sans MS" panose="030F0702030302020204" pitchFamily="66" charset="0"/>
              </a:rPr>
              <a:t> di Paolo VI il 1° novembre 1970 e pubblicata l’11 aprile 1971.</a:t>
            </a:r>
          </a:p>
          <a:p>
            <a:pPr marL="0" indent="0">
              <a:buNone/>
            </a:pPr>
            <a:r>
              <a:rPr lang="it-IT" dirty="0">
                <a:latin typeface="Comic Sans MS" panose="030F0702030302020204" pitchFamily="66" charset="0"/>
              </a:rPr>
              <a:t>Le lodi come preghiera del mattino e i Vespri come preghiera della sera sono il duplice cardine dell’ufficio quotidiano.</a:t>
            </a:r>
          </a:p>
          <a:p>
            <a:endParaRPr lang="it-IT" dirty="0"/>
          </a:p>
        </p:txBody>
      </p:sp>
    </p:spTree>
    <p:extLst>
      <p:ext uri="{BB962C8B-B14F-4D97-AF65-F5344CB8AC3E}">
        <p14:creationId xmlns:p14="http://schemas.microsoft.com/office/powerpoint/2010/main" val="2842384354"/>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3"/>
            <a:tile tx="0" ty="0" sx="100000" sy="100000" flip="none" algn="tl"/>
          </a:blipFill>
        </p:spPr>
        <p:txBody>
          <a:bodyPr/>
          <a:lstStyle/>
          <a:p>
            <a:r>
              <a:rPr lang="it-IT" b="1" dirty="0">
                <a:solidFill>
                  <a:schemeClr val="accent1">
                    <a:lumMod val="75000"/>
                  </a:schemeClr>
                </a:solidFill>
                <a:latin typeface="Times New Roman" panose="02020603050405020304" pitchFamily="18" charset="0"/>
                <a:cs typeface="Times New Roman" panose="02020603050405020304" pitchFamily="18" charset="0"/>
              </a:rPr>
              <a:t>Ufficio delle Letture</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rPr>
              <a:t>Il mattutino, chiamato ora Ufficio delle Letture, è sganciato da qualsiasi determinazione oraria e perciò si può pregare a qualsiasi ora del giorno o della notte.</a:t>
            </a:r>
          </a:p>
          <a:p>
            <a:pPr marL="0" indent="0">
              <a:buNone/>
            </a:pPr>
            <a:r>
              <a:rPr lang="it-IT" dirty="0">
                <a:latin typeface="Comic Sans MS" panose="030F0702030302020204" pitchFamily="66" charset="0"/>
              </a:rPr>
              <a:t>Se si fa alla vigilia del sabato può essere ampliato anche con la lettura del Vangelo della risurrezione.</a:t>
            </a:r>
          </a:p>
          <a:p>
            <a:pPr marL="0" indent="0">
              <a:buNone/>
            </a:pPr>
            <a:r>
              <a:rPr lang="it-IT" dirty="0">
                <a:latin typeface="Comic Sans MS" panose="030F0702030302020204" pitchFamily="66" charset="0"/>
              </a:rPr>
              <a:t>L’espressione «Ufficio divino» accentua l’aspetto di obbligo mentre il termine breviario significa semplicemente «compendio» per cui la dicitura più corretta è Liturgia delle Ore.</a:t>
            </a:r>
          </a:p>
          <a:p>
            <a:endParaRPr lang="it-IT" dirty="0"/>
          </a:p>
        </p:txBody>
      </p:sp>
    </p:spTree>
    <p:extLst>
      <p:ext uri="{BB962C8B-B14F-4D97-AF65-F5344CB8AC3E}">
        <p14:creationId xmlns:p14="http://schemas.microsoft.com/office/powerpoint/2010/main" val="2480386565"/>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3"/>
            <a:tile tx="0" ty="0" sx="100000" sy="100000" flip="none" algn="tl"/>
          </a:blipFill>
        </p:spPr>
        <p:txBody>
          <a:bodyPr/>
          <a:lstStyle/>
          <a:p>
            <a:r>
              <a:rPr lang="it-IT" b="1" dirty="0">
                <a:solidFill>
                  <a:schemeClr val="accent1">
                    <a:lumMod val="75000"/>
                  </a:schemeClr>
                </a:solidFill>
                <a:latin typeface="Times New Roman" panose="02020603050405020304" pitchFamily="18" charset="0"/>
                <a:cs typeface="Times New Roman" panose="02020603050405020304" pitchFamily="18" charset="0"/>
              </a:rPr>
              <a:t>Preghiera come realtà divina</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rPr>
              <a:t>Nel suo aspetto immediato di esperienza la preghiera appare come una realtà umana: sgorga dal cuore e trova la sua espressione sulle nostre labbra.</a:t>
            </a:r>
          </a:p>
          <a:p>
            <a:pPr marL="0" indent="0">
              <a:buNone/>
            </a:pPr>
            <a:r>
              <a:rPr lang="it-IT" dirty="0">
                <a:latin typeface="Comic Sans MS" panose="030F0702030302020204" pitchFamily="66" charset="0"/>
              </a:rPr>
              <a:t>Di fatto essa è prima ancora realtà divina che irrompe nella vita umana. Nell’incarnazione Dio ha squarciato i cieli ed è disceso tra noi. </a:t>
            </a:r>
          </a:p>
          <a:p>
            <a:pPr marL="0" indent="0">
              <a:buNone/>
            </a:pPr>
            <a:r>
              <a:rPr lang="it-IT" dirty="0">
                <a:latin typeface="Comic Sans MS" panose="030F0702030302020204" pitchFamily="66" charset="0"/>
              </a:rPr>
              <a:t>Quel canto eterno che risuonava nella Trinità ora scende sulle strade della vita quotidiana degli uomini come espresso molto bene in SC 83 e all’inizio della </a:t>
            </a:r>
            <a:r>
              <a:rPr lang="it-IT" i="1" dirty="0" err="1">
                <a:latin typeface="Comic Sans MS" panose="030F0702030302020204" pitchFamily="66" charset="0"/>
              </a:rPr>
              <a:t>Laudis</a:t>
            </a:r>
            <a:r>
              <a:rPr lang="it-IT" i="1" dirty="0">
                <a:latin typeface="Comic Sans MS" panose="030F0702030302020204" pitchFamily="66" charset="0"/>
              </a:rPr>
              <a:t> </a:t>
            </a:r>
            <a:r>
              <a:rPr lang="it-IT" i="1" dirty="0" err="1">
                <a:latin typeface="Comic Sans MS" panose="030F0702030302020204" pitchFamily="66" charset="0"/>
              </a:rPr>
              <a:t>Canticum</a:t>
            </a:r>
            <a:r>
              <a:rPr lang="it-IT" i="1" dirty="0">
                <a:latin typeface="Comic Sans MS" panose="030F0702030302020204" pitchFamily="66" charset="0"/>
              </a:rPr>
              <a:t>.</a:t>
            </a:r>
          </a:p>
          <a:p>
            <a:endParaRPr lang="it-IT" dirty="0"/>
          </a:p>
        </p:txBody>
      </p:sp>
    </p:spTree>
    <p:extLst>
      <p:ext uri="{BB962C8B-B14F-4D97-AF65-F5344CB8AC3E}">
        <p14:creationId xmlns:p14="http://schemas.microsoft.com/office/powerpoint/2010/main" val="891424053"/>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chemeClr val="accent1">
                    <a:lumMod val="75000"/>
                  </a:schemeClr>
                </a:solidFill>
                <a:latin typeface="Times New Roman" panose="02020603050405020304" pitchFamily="18" charset="0"/>
                <a:cs typeface="Times New Roman" panose="02020603050405020304" pitchFamily="18" charset="0"/>
              </a:rPr>
              <a:t>I Salmi (André </a:t>
            </a:r>
            <a:r>
              <a:rPr lang="it-IT" b="1" dirty="0" err="1">
                <a:solidFill>
                  <a:schemeClr val="accent1">
                    <a:lumMod val="75000"/>
                  </a:schemeClr>
                </a:solidFill>
                <a:latin typeface="Times New Roman" panose="02020603050405020304" pitchFamily="18" charset="0"/>
                <a:cs typeface="Times New Roman" panose="02020603050405020304" pitchFamily="18" charset="0"/>
              </a:rPr>
              <a:t>Chouraqui</a:t>
            </a:r>
            <a:r>
              <a:rPr lang="it-IT"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3" name="Segnaposto contenuto 2"/>
          <p:cNvSpPr>
            <a:spLocks noGrp="1"/>
          </p:cNvSpPr>
          <p:nvPr>
            <p:ph idx="1"/>
          </p:nvPr>
        </p:nvSpPr>
        <p:spPr/>
        <p:txBody>
          <a:bodyPr>
            <a:normAutofit fontScale="85000" lnSpcReduction="10000"/>
          </a:bodyPr>
          <a:lstStyle/>
          <a:p>
            <a:pPr marL="0" indent="0">
              <a:buNone/>
            </a:pPr>
            <a:r>
              <a:rPr lang="it-IT" dirty="0">
                <a:latin typeface="Comic Sans MS" panose="030F0702030302020204" pitchFamily="66" charset="0"/>
              </a:rPr>
              <a:t>Noi nasciamo con questo libro nelle viscere. Un librettino: centocinquanta poesie, centocinquanta gradini eretti tra la morte e la vita; centocinquanta specchi delle nostre rivolte e delle nostre fedeltà, delle nostre agonie e delle nostre risurrezioni. Più che un libro, un essere vivente che parla -che ti parla- e da quasi due millenni i conventi e i ghetti si incontrano misteriosamente in questa amorosa veglia di guardia per salmodiare, qui in latino, là in ebraico, gli inni dei pastori di Israele.</a:t>
            </a:r>
            <a:r>
              <a:rPr lang="it-IT" dirty="0"/>
              <a:t> </a:t>
            </a:r>
          </a:p>
          <a:p>
            <a:pPr marL="0" indent="0">
              <a:buNone/>
            </a:pPr>
            <a:r>
              <a:rPr lang="it-IT" dirty="0">
                <a:latin typeface="Comic Sans MS" panose="030F0702030302020204" pitchFamily="66" charset="0"/>
              </a:rPr>
              <a:t>Un libro che soffre, che geme e che muore, che risorge e canta, sul limitare dell'eternità- e ti prende, e trascina te e i secoli dei secoli, dall'inizio alla fine... Nasconde un mistero, perché le età non cessino di ritornare a questo canto, di purificarsi a questa sorgente, di interrogare ogni versetto, ogni parola dell'antica preghiera, come se i suoi ritmi scandissero la pulsazione dei mondi. A. </a:t>
            </a:r>
            <a:r>
              <a:rPr lang="it-IT" dirty="0" err="1">
                <a:latin typeface="Comic Sans MS" panose="030F0702030302020204" pitchFamily="66" charset="0"/>
              </a:rPr>
              <a:t>Chouraqui</a:t>
            </a:r>
            <a:endParaRPr lang="it-IT" dirty="0">
              <a:latin typeface="Comic Sans MS" panose="030F0702030302020204" pitchFamily="66" charset="0"/>
            </a:endParaRPr>
          </a:p>
          <a:p>
            <a:endParaRPr lang="it-IT" dirty="0"/>
          </a:p>
        </p:txBody>
      </p:sp>
    </p:spTree>
    <p:extLst>
      <p:ext uri="{BB962C8B-B14F-4D97-AF65-F5344CB8AC3E}">
        <p14:creationId xmlns:p14="http://schemas.microsoft.com/office/powerpoint/2010/main" val="84258047"/>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blipFill>
            <a:blip r:embed="rId2"/>
            <a:tile tx="0" ty="0" sx="100000" sy="100000" flip="none" algn="tl"/>
          </a:blipFill>
        </p:spPr>
        <p:txBody>
          <a:bodyPr/>
          <a:lstStyle/>
          <a:p>
            <a:r>
              <a:rPr lang="it-IT" b="1" dirty="0">
                <a:solidFill>
                  <a:schemeClr val="accent1">
                    <a:lumMod val="75000"/>
                  </a:schemeClr>
                </a:solidFill>
                <a:latin typeface="Times New Roman" panose="02020603050405020304" pitchFamily="18" charset="0"/>
                <a:cs typeface="Times New Roman" panose="02020603050405020304" pitchFamily="18" charset="0"/>
              </a:rPr>
              <a:t>Le principali App per la Liturgia delle Ore</a:t>
            </a:r>
          </a:p>
        </p:txBody>
      </p:sp>
      <p:sp>
        <p:nvSpPr>
          <p:cNvPr id="3" name="Segnaposto contenuto 2"/>
          <p:cNvSpPr>
            <a:spLocks noGrp="1"/>
          </p:cNvSpPr>
          <p:nvPr>
            <p:ph idx="1"/>
          </p:nvPr>
        </p:nvSpPr>
        <p:spPr/>
        <p:txBody>
          <a:bodyPr>
            <a:normAutofit/>
          </a:bodyPr>
          <a:lstStyle/>
          <a:p>
            <a:pPr marL="0" indent="0">
              <a:buNone/>
            </a:pPr>
            <a:r>
              <a:rPr lang="it-IT" dirty="0">
                <a:latin typeface="Comic Sans MS" panose="030F0702030302020204" pitchFamily="66" charset="0"/>
              </a:rPr>
              <a:t>App CEI Liturgia delle Ore</a:t>
            </a:r>
          </a:p>
          <a:p>
            <a:pPr marL="0" indent="0">
              <a:buNone/>
            </a:pPr>
            <a:endParaRPr lang="it-IT" dirty="0">
              <a:latin typeface="Comic Sans MS" panose="030F0702030302020204" pitchFamily="66" charset="0"/>
            </a:endParaRPr>
          </a:p>
          <a:p>
            <a:pPr marL="0" indent="0">
              <a:buNone/>
            </a:pPr>
            <a:r>
              <a:rPr lang="it-IT" dirty="0" err="1">
                <a:latin typeface="Comic Sans MS" panose="030F0702030302020204" pitchFamily="66" charset="0"/>
              </a:rPr>
              <a:t>iBreviary</a:t>
            </a:r>
            <a:r>
              <a:rPr lang="it-IT" dirty="0">
                <a:latin typeface="Comic Sans MS" panose="030F0702030302020204" pitchFamily="66" charset="0"/>
              </a:rPr>
              <a:t> (Paolo Padrini)</a:t>
            </a:r>
          </a:p>
          <a:p>
            <a:pPr marL="0" indent="0">
              <a:buNone/>
            </a:pPr>
            <a:endParaRPr lang="it-IT" dirty="0">
              <a:latin typeface="Comic Sans MS" panose="030F0702030302020204" pitchFamily="66" charset="0"/>
            </a:endParaRPr>
          </a:p>
          <a:p>
            <a:pPr marL="0" indent="0">
              <a:buNone/>
            </a:pPr>
            <a:r>
              <a:rPr lang="it-IT" dirty="0" err="1">
                <a:latin typeface="Comic Sans MS" panose="030F0702030302020204" pitchFamily="66" charset="0"/>
              </a:rPr>
              <a:t>ePrex</a:t>
            </a:r>
            <a:r>
              <a:rPr lang="it-IT" dirty="0">
                <a:latin typeface="Comic Sans MS" panose="030F0702030302020204" pitchFamily="66" charset="0"/>
              </a:rPr>
              <a:t>: non ha bisogno della connessione internet</a:t>
            </a:r>
          </a:p>
          <a:p>
            <a:pPr marL="0" indent="0">
              <a:buNone/>
            </a:pPr>
            <a:endParaRPr lang="it-IT" dirty="0">
              <a:latin typeface="Comic Sans MS" panose="030F0702030302020204" pitchFamily="66" charset="0"/>
            </a:endParaRPr>
          </a:p>
          <a:p>
            <a:pPr marL="0" indent="0">
              <a:buNone/>
            </a:pPr>
            <a:r>
              <a:rPr lang="it-IT" dirty="0">
                <a:latin typeface="Comic Sans MS" panose="030F0702030302020204" pitchFamily="66" charset="0"/>
              </a:rPr>
              <a:t>www.marantah.it</a:t>
            </a:r>
          </a:p>
          <a:p>
            <a:endParaRPr lang="it-IT" dirty="0"/>
          </a:p>
        </p:txBody>
      </p:sp>
    </p:spTree>
    <p:extLst>
      <p:ext uri="{BB962C8B-B14F-4D97-AF65-F5344CB8AC3E}">
        <p14:creationId xmlns:p14="http://schemas.microsoft.com/office/powerpoint/2010/main" val="78489418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CA1D139-E324-4257-8893-9348EC04C156}"/>
              </a:ext>
            </a:extLst>
          </p:cNvPr>
          <p:cNvSpPr>
            <a:spLocks noGrp="1" noChangeArrowheads="1"/>
          </p:cNvSpPr>
          <p:nvPr>
            <p:ph type="title"/>
          </p:nvPr>
        </p:nvSpPr>
        <p:spPr/>
        <p:txBody>
          <a:bodyPr/>
          <a:lstStyle/>
          <a:p>
            <a:pPr eaLnBrk="1" hangingPunct="1"/>
            <a:r>
              <a:rPr lang="it-IT" altLang="it-IT" sz="1800" b="1" i="1">
                <a:solidFill>
                  <a:srgbClr val="A50021"/>
                </a:solidFill>
              </a:rPr>
              <a:t>		</a:t>
            </a:r>
          </a:p>
        </p:txBody>
      </p:sp>
      <p:pic>
        <p:nvPicPr>
          <p:cNvPr id="7171" name="Immagine 2" descr="LI000000.jpg">
            <a:extLst>
              <a:ext uri="{FF2B5EF4-FFF2-40B4-BE49-F238E27FC236}">
                <a16:creationId xmlns:a16="http://schemas.microsoft.com/office/drawing/2014/main" id="{9F88F831-1D7E-4953-82D7-02D62B840F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301" t="4851" r="13251" b="8002"/>
          <a:stretch>
            <a:fillRect/>
          </a:stretch>
        </p:blipFill>
        <p:spPr bwMode="auto">
          <a:xfrm>
            <a:off x="1992314" y="406400"/>
            <a:ext cx="4968875"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CasellaDiTesto 3">
            <a:extLst>
              <a:ext uri="{FF2B5EF4-FFF2-40B4-BE49-F238E27FC236}">
                <a16:creationId xmlns:a16="http://schemas.microsoft.com/office/drawing/2014/main" id="{C12EB776-C4E8-415E-9193-0C53B2718804}"/>
              </a:ext>
            </a:extLst>
          </p:cNvPr>
          <p:cNvSpPr txBox="1">
            <a:spLocks noChangeArrowheads="1"/>
          </p:cNvSpPr>
          <p:nvPr/>
        </p:nvSpPr>
        <p:spPr bwMode="auto">
          <a:xfrm>
            <a:off x="6709685" y="4292600"/>
            <a:ext cx="33201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it-IT" altLang="it-IT" sz="5400" b="1" dirty="0">
                <a:solidFill>
                  <a:srgbClr val="C00000"/>
                </a:solidFill>
                <a:latin typeface="Comic Sans MS" panose="030F0702030302020204" pitchFamily="66" charset="0"/>
                <a:cs typeface="Times New Roman" panose="02020603050405020304" pitchFamily="18" charset="0"/>
              </a:rPr>
              <a:t>Liturgia</a:t>
            </a:r>
          </a:p>
          <a:p>
            <a:pPr algn="r" eaLnBrk="1" hangingPunct="1">
              <a:spcBef>
                <a:spcPct val="0"/>
              </a:spcBef>
              <a:buFontTx/>
              <a:buNone/>
            </a:pPr>
            <a:r>
              <a:rPr lang="it-IT" altLang="it-IT" sz="5400" b="1" dirty="0">
                <a:solidFill>
                  <a:srgbClr val="C00000"/>
                </a:solidFill>
                <a:latin typeface="Comic Sans MS" panose="030F0702030302020204" pitchFamily="66" charset="0"/>
                <a:cs typeface="Times New Roman" panose="02020603050405020304" pitchFamily="18" charset="0"/>
              </a:rPr>
              <a:t>delle 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774369-0B20-45CF-B599-EBFCB192DD0D}"/>
              </a:ext>
            </a:extLst>
          </p:cNvPr>
          <p:cNvSpPr>
            <a:spLocks noGrp="1" noChangeArrowheads="1"/>
          </p:cNvSpPr>
          <p:nvPr>
            <p:ph type="title"/>
          </p:nvPr>
        </p:nvSpPr>
        <p:spPr/>
        <p:txBody>
          <a:bodyPr/>
          <a:lstStyle/>
          <a:p>
            <a:pPr eaLnBrk="1" hangingPunct="1"/>
            <a:r>
              <a:rPr lang="it-IT" altLang="it-IT" sz="1800" b="1" i="1">
                <a:solidFill>
                  <a:srgbClr val="A50021"/>
                </a:solidFill>
              </a:rPr>
              <a:t>		</a:t>
            </a:r>
          </a:p>
        </p:txBody>
      </p:sp>
      <p:sp>
        <p:nvSpPr>
          <p:cNvPr id="14340" name="CasellaDiTesto 3">
            <a:extLst>
              <a:ext uri="{FF2B5EF4-FFF2-40B4-BE49-F238E27FC236}">
                <a16:creationId xmlns:a16="http://schemas.microsoft.com/office/drawing/2014/main" id="{035ED754-E015-477C-B878-3E1EB83F6313}"/>
              </a:ext>
            </a:extLst>
          </p:cNvPr>
          <p:cNvSpPr txBox="1">
            <a:spLocks noChangeArrowheads="1"/>
          </p:cNvSpPr>
          <p:nvPr/>
        </p:nvSpPr>
        <p:spPr bwMode="auto">
          <a:xfrm>
            <a:off x="6096001" y="4370389"/>
            <a:ext cx="5480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La voce «LITURGIA DELLE ORE» </a:t>
            </a:r>
          </a:p>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di V. Raffa</a:t>
            </a:r>
          </a:p>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si trova da pag. 1055 a pag. 1079</a:t>
            </a:r>
          </a:p>
        </p:txBody>
      </p:sp>
      <p:pic>
        <p:nvPicPr>
          <p:cNvPr id="4" name="Immagine 3">
            <a:extLst>
              <a:ext uri="{FF2B5EF4-FFF2-40B4-BE49-F238E27FC236}">
                <a16:creationId xmlns:a16="http://schemas.microsoft.com/office/drawing/2014/main" id="{7B455F4A-9DB8-487C-93F9-BAE3D4AE1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816" y="0"/>
            <a:ext cx="4615499"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774369-0B20-45CF-B599-EBFCB192DD0D}"/>
              </a:ext>
            </a:extLst>
          </p:cNvPr>
          <p:cNvSpPr>
            <a:spLocks noGrp="1" noChangeArrowheads="1"/>
          </p:cNvSpPr>
          <p:nvPr>
            <p:ph type="title"/>
          </p:nvPr>
        </p:nvSpPr>
        <p:spPr/>
        <p:txBody>
          <a:bodyPr/>
          <a:lstStyle/>
          <a:p>
            <a:pPr eaLnBrk="1" hangingPunct="1"/>
            <a:r>
              <a:rPr lang="it-IT" altLang="it-IT" sz="1800" b="1" i="1">
                <a:solidFill>
                  <a:srgbClr val="A50021"/>
                </a:solidFill>
              </a:rPr>
              <a:t>		</a:t>
            </a:r>
          </a:p>
        </p:txBody>
      </p:sp>
      <p:pic>
        <p:nvPicPr>
          <p:cNvPr id="14339" name="Immagine 2" descr="Image030915194332-000.jpg">
            <a:extLst>
              <a:ext uri="{FF2B5EF4-FFF2-40B4-BE49-F238E27FC236}">
                <a16:creationId xmlns:a16="http://schemas.microsoft.com/office/drawing/2014/main" id="{08C7E2CE-FB8A-4859-B94A-654FDB17C041}"/>
              </a:ext>
            </a:extLst>
          </p:cNvPr>
          <p:cNvPicPr>
            <a:picLocks noChangeAspect="1"/>
          </p:cNvPicPr>
          <p:nvPr/>
        </p:nvPicPr>
        <p:blipFill>
          <a:blip r:embed="rId2">
            <a:extLst>
              <a:ext uri="{28A0092B-C50C-407E-A947-70E740481C1C}">
                <a14:useLocalDpi xmlns:a14="http://schemas.microsoft.com/office/drawing/2010/main" val="0"/>
              </a:ext>
            </a:extLst>
          </a:blip>
          <a:srcRect r="37791" b="28999"/>
          <a:stretch>
            <a:fillRect/>
          </a:stretch>
        </p:blipFill>
        <p:spPr bwMode="auto">
          <a:xfrm>
            <a:off x="1703388" y="188914"/>
            <a:ext cx="4032250"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asellaDiTesto 3">
            <a:extLst>
              <a:ext uri="{FF2B5EF4-FFF2-40B4-BE49-F238E27FC236}">
                <a16:creationId xmlns:a16="http://schemas.microsoft.com/office/drawing/2014/main" id="{035ED754-E015-477C-B878-3E1EB83F6313}"/>
              </a:ext>
            </a:extLst>
          </p:cNvPr>
          <p:cNvSpPr txBox="1">
            <a:spLocks noChangeArrowheads="1"/>
          </p:cNvSpPr>
          <p:nvPr/>
        </p:nvSpPr>
        <p:spPr bwMode="auto">
          <a:xfrm>
            <a:off x="6096001" y="4370389"/>
            <a:ext cx="52693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R. F. TAFT, </a:t>
            </a:r>
            <a:r>
              <a:rPr lang="it-IT" altLang="it-IT" sz="2400" b="1" i="1" dirty="0">
                <a:solidFill>
                  <a:srgbClr val="C00000"/>
                </a:solidFill>
                <a:latin typeface="Comic Sans MS" panose="030F0702030302020204" pitchFamily="66" charset="0"/>
                <a:cs typeface="Times New Roman" panose="02020603050405020304" pitchFamily="18" charset="0"/>
              </a:rPr>
              <a:t>La Liturgia</a:t>
            </a:r>
          </a:p>
          <a:p>
            <a:pPr eaLnBrk="1" hangingPunct="1">
              <a:spcBef>
                <a:spcPct val="0"/>
              </a:spcBef>
              <a:buFontTx/>
              <a:buNone/>
            </a:pPr>
            <a:r>
              <a:rPr lang="it-IT" altLang="it-IT" sz="2400" b="1" i="1" dirty="0">
                <a:solidFill>
                  <a:srgbClr val="C00000"/>
                </a:solidFill>
                <a:latin typeface="Comic Sans MS" panose="030F0702030302020204" pitchFamily="66" charset="0"/>
                <a:cs typeface="Times New Roman" panose="02020603050405020304" pitchFamily="18" charset="0"/>
              </a:rPr>
              <a:t>delle Ore in Oriente e Occidente.</a:t>
            </a:r>
          </a:p>
          <a:p>
            <a:pPr eaLnBrk="1" hangingPunct="1">
              <a:spcBef>
                <a:spcPct val="0"/>
              </a:spcBef>
              <a:buFontTx/>
              <a:buNone/>
            </a:pPr>
            <a:r>
              <a:rPr lang="it-IT" altLang="it-IT" sz="2400" b="1" i="1" dirty="0">
                <a:solidFill>
                  <a:srgbClr val="C00000"/>
                </a:solidFill>
                <a:latin typeface="Comic Sans MS" panose="030F0702030302020204" pitchFamily="66" charset="0"/>
                <a:cs typeface="Times New Roman" panose="02020603050405020304" pitchFamily="18" charset="0"/>
              </a:rPr>
              <a:t>Le origini dell’Ufficio e</a:t>
            </a:r>
          </a:p>
          <a:p>
            <a:pPr eaLnBrk="1" hangingPunct="1">
              <a:spcBef>
                <a:spcPct val="0"/>
              </a:spcBef>
              <a:buFontTx/>
              <a:buNone/>
            </a:pPr>
            <a:r>
              <a:rPr lang="it-IT" altLang="it-IT" sz="2400" b="1" i="1" dirty="0">
                <a:solidFill>
                  <a:srgbClr val="C00000"/>
                </a:solidFill>
                <a:latin typeface="Comic Sans MS" panose="030F0702030302020204" pitchFamily="66" charset="0"/>
                <a:cs typeface="Times New Roman" panose="02020603050405020304" pitchFamily="18" charset="0"/>
              </a:rPr>
              <a:t>il suo significato per oggi</a:t>
            </a:r>
            <a:r>
              <a:rPr lang="it-IT" altLang="it-IT" sz="2400" b="1" dirty="0">
                <a:solidFill>
                  <a:srgbClr val="C00000"/>
                </a:solidFill>
                <a:latin typeface="Comic Sans MS" panose="030F0702030302020204" pitchFamily="66" charset="0"/>
                <a:cs typeface="Times New Roman" panose="02020603050405020304" pitchFamily="18" charset="0"/>
              </a:rPr>
              <a:t>;</a:t>
            </a:r>
          </a:p>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Ed. </a:t>
            </a:r>
            <a:r>
              <a:rPr lang="it-IT" altLang="it-IT" sz="2400" b="1" dirty="0" err="1">
                <a:solidFill>
                  <a:srgbClr val="C00000"/>
                </a:solidFill>
                <a:latin typeface="Comic Sans MS" panose="030F0702030302020204" pitchFamily="66" charset="0"/>
                <a:cs typeface="Times New Roman" panose="02020603050405020304" pitchFamily="18" charset="0"/>
              </a:rPr>
              <a:t>Lipa</a:t>
            </a:r>
            <a:r>
              <a:rPr lang="it-IT" altLang="it-IT" sz="2400" b="1" dirty="0">
                <a:solidFill>
                  <a:srgbClr val="C00000"/>
                </a:solidFill>
                <a:latin typeface="Comic Sans MS" panose="030F0702030302020204" pitchFamily="66" charset="0"/>
                <a:cs typeface="Times New Roman" panose="02020603050405020304" pitchFamily="18" charset="0"/>
              </a:rPr>
              <a:t>, Aprilia 2001</a:t>
            </a:r>
          </a:p>
        </p:txBody>
      </p:sp>
    </p:spTree>
    <p:extLst>
      <p:ext uri="{BB962C8B-B14F-4D97-AF65-F5344CB8AC3E}">
        <p14:creationId xmlns:p14="http://schemas.microsoft.com/office/powerpoint/2010/main" val="339230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2" descr="Image030915194731-000.jpg">
            <a:extLst>
              <a:ext uri="{FF2B5EF4-FFF2-40B4-BE49-F238E27FC236}">
                <a16:creationId xmlns:a16="http://schemas.microsoft.com/office/drawing/2014/main" id="{C8EB9571-DCDD-42B5-A34D-2E6B569DC27D}"/>
              </a:ext>
            </a:extLst>
          </p:cNvPr>
          <p:cNvPicPr>
            <a:picLocks noChangeAspect="1"/>
          </p:cNvPicPr>
          <p:nvPr/>
        </p:nvPicPr>
        <p:blipFill>
          <a:blip r:embed="rId2">
            <a:extLst>
              <a:ext uri="{28A0092B-C50C-407E-A947-70E740481C1C}">
                <a14:useLocalDpi xmlns:a14="http://schemas.microsoft.com/office/drawing/2010/main" val="0"/>
              </a:ext>
            </a:extLst>
          </a:blip>
          <a:srcRect r="29263" b="28999"/>
          <a:stretch>
            <a:fillRect/>
          </a:stretch>
        </p:blipFill>
        <p:spPr bwMode="auto">
          <a:xfrm>
            <a:off x="1654175" y="461963"/>
            <a:ext cx="4129088"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asellaDiTesto 3">
            <a:extLst>
              <a:ext uri="{FF2B5EF4-FFF2-40B4-BE49-F238E27FC236}">
                <a16:creationId xmlns:a16="http://schemas.microsoft.com/office/drawing/2014/main" id="{9A31B374-44A3-47A1-B84E-F6F273FB5773}"/>
              </a:ext>
            </a:extLst>
          </p:cNvPr>
          <p:cNvSpPr txBox="1">
            <a:spLocks noChangeArrowheads="1"/>
          </p:cNvSpPr>
          <p:nvPr/>
        </p:nvSpPr>
        <p:spPr bwMode="auto">
          <a:xfrm>
            <a:off x="5973764" y="2232026"/>
            <a:ext cx="532229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L. MAULE, </a:t>
            </a:r>
            <a:r>
              <a:rPr lang="it-IT" altLang="it-IT" sz="2400" b="1" i="1" dirty="0">
                <a:solidFill>
                  <a:srgbClr val="C00000"/>
                </a:solidFill>
                <a:latin typeface="Comic Sans MS" panose="030F0702030302020204" pitchFamily="66" charset="0"/>
                <a:cs typeface="Times New Roman" panose="02020603050405020304" pitchFamily="18" charset="0"/>
              </a:rPr>
              <a:t>Per grazia tua ti lodo.</a:t>
            </a:r>
          </a:p>
          <a:p>
            <a:pPr eaLnBrk="1" hangingPunct="1">
              <a:spcBef>
                <a:spcPct val="0"/>
              </a:spcBef>
              <a:buFontTx/>
              <a:buNone/>
            </a:pPr>
            <a:r>
              <a:rPr lang="it-IT" altLang="it-IT" sz="2400" b="1" i="1" dirty="0">
                <a:solidFill>
                  <a:srgbClr val="C00000"/>
                </a:solidFill>
                <a:latin typeface="Comic Sans MS" panose="030F0702030302020204" pitchFamily="66" charset="0"/>
                <a:cs typeface="Times New Roman" panose="02020603050405020304" pitchFamily="18" charset="0"/>
              </a:rPr>
              <a:t>La preghiera cristiana:</a:t>
            </a:r>
          </a:p>
          <a:p>
            <a:pPr eaLnBrk="1" hangingPunct="1">
              <a:spcBef>
                <a:spcPct val="0"/>
              </a:spcBef>
              <a:buFontTx/>
              <a:buNone/>
            </a:pPr>
            <a:r>
              <a:rPr lang="it-IT" altLang="it-IT" sz="2400" b="1" i="1" dirty="0">
                <a:solidFill>
                  <a:srgbClr val="C00000"/>
                </a:solidFill>
                <a:latin typeface="Comic Sans MS" panose="030F0702030302020204" pitchFamily="66" charset="0"/>
                <a:cs typeface="Times New Roman" panose="02020603050405020304" pitchFamily="18" charset="0"/>
              </a:rPr>
              <a:t>I Divini Misteri e le Ore sante</a:t>
            </a:r>
            <a:r>
              <a:rPr lang="it-IT" altLang="it-IT" sz="2400" b="1" i="1" baseline="30000" dirty="0">
                <a:solidFill>
                  <a:srgbClr val="C00000"/>
                </a:solidFill>
                <a:latin typeface="Comic Sans MS" panose="030F0702030302020204" pitchFamily="66" charset="0"/>
                <a:cs typeface="Times New Roman" panose="02020603050405020304" pitchFamily="18" charset="0"/>
              </a:rPr>
              <a:t>2</a:t>
            </a:r>
            <a:r>
              <a:rPr lang="it-IT" altLang="it-IT" sz="2400" b="1" dirty="0">
                <a:solidFill>
                  <a:srgbClr val="C00000"/>
                </a:solidFill>
                <a:latin typeface="Comic Sans MS" panose="030F0702030302020204" pitchFamily="66" charset="0"/>
                <a:cs typeface="Times New Roman" panose="02020603050405020304" pitchFamily="18" charset="0"/>
              </a:rPr>
              <a:t>,</a:t>
            </a:r>
          </a:p>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EDB,</a:t>
            </a:r>
          </a:p>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(Quaderni di Evangelizzare 8), </a:t>
            </a:r>
          </a:p>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Bologna 2011</a:t>
            </a:r>
          </a:p>
        </p:txBody>
      </p:sp>
    </p:spTree>
    <p:extLst>
      <p:ext uri="{BB962C8B-B14F-4D97-AF65-F5344CB8AC3E}">
        <p14:creationId xmlns:p14="http://schemas.microsoft.com/office/powerpoint/2010/main" val="338787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sellaDiTesto 3">
            <a:extLst>
              <a:ext uri="{FF2B5EF4-FFF2-40B4-BE49-F238E27FC236}">
                <a16:creationId xmlns:a16="http://schemas.microsoft.com/office/drawing/2014/main" id="{9A31B374-44A3-47A1-B84E-F6F273FB5773}"/>
              </a:ext>
            </a:extLst>
          </p:cNvPr>
          <p:cNvSpPr txBox="1">
            <a:spLocks noChangeArrowheads="1"/>
          </p:cNvSpPr>
          <p:nvPr/>
        </p:nvSpPr>
        <p:spPr bwMode="auto">
          <a:xfrm>
            <a:off x="5809956" y="3038622"/>
            <a:ext cx="63820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dirty="0">
                <a:solidFill>
                  <a:srgbClr val="C00000"/>
                </a:solidFill>
                <a:latin typeface="Comic Sans MS" panose="030F0702030302020204" pitchFamily="66" charset="0"/>
                <a:cs typeface="Times New Roman" panose="02020603050405020304" pitchFamily="18" charset="0"/>
              </a:rPr>
              <a:t>E. CASELLA, </a:t>
            </a:r>
            <a:r>
              <a:rPr lang="it-IT" altLang="it-IT" sz="2400" b="1" i="1" dirty="0">
                <a:solidFill>
                  <a:srgbClr val="C00000"/>
                </a:solidFill>
                <a:latin typeface="Comic Sans MS" panose="030F0702030302020204" pitchFamily="66" charset="0"/>
                <a:cs typeface="Times New Roman" panose="02020603050405020304" pitchFamily="18" charset="0"/>
              </a:rPr>
              <a:t>Introduzione allo studio della Liturgia. Lineamenti storico-teologico-spirituali, </a:t>
            </a:r>
            <a:r>
              <a:rPr lang="it-IT" altLang="it-IT" sz="2400" b="1" dirty="0">
                <a:solidFill>
                  <a:srgbClr val="C00000"/>
                </a:solidFill>
                <a:latin typeface="Comic Sans MS" panose="030F0702030302020204" pitchFamily="66" charset="0"/>
                <a:cs typeface="Times New Roman" panose="02020603050405020304" pitchFamily="18" charset="0"/>
              </a:rPr>
              <a:t>Edizioni </a:t>
            </a:r>
            <a:r>
              <a:rPr lang="it-IT" altLang="it-IT" sz="2400" b="1" dirty="0" err="1">
                <a:solidFill>
                  <a:srgbClr val="C00000"/>
                </a:solidFill>
                <a:latin typeface="Comic Sans MS" panose="030F0702030302020204" pitchFamily="66" charset="0"/>
                <a:cs typeface="Times New Roman" panose="02020603050405020304" pitchFamily="18" charset="0"/>
              </a:rPr>
              <a:t>Antonianum</a:t>
            </a:r>
            <a:r>
              <a:rPr lang="it-IT" altLang="it-IT" sz="2400" b="1" dirty="0">
                <a:solidFill>
                  <a:srgbClr val="C00000"/>
                </a:solidFill>
                <a:latin typeface="Comic Sans MS" panose="030F0702030302020204" pitchFamily="66" charset="0"/>
                <a:cs typeface="Times New Roman" panose="02020603050405020304" pitchFamily="18" charset="0"/>
              </a:rPr>
              <a:t>, Roma 2015, pp. 87-108</a:t>
            </a:r>
          </a:p>
        </p:txBody>
      </p:sp>
      <p:pic>
        <p:nvPicPr>
          <p:cNvPr id="3" name="Immagine 2">
            <a:extLst>
              <a:ext uri="{FF2B5EF4-FFF2-40B4-BE49-F238E27FC236}">
                <a16:creationId xmlns:a16="http://schemas.microsoft.com/office/drawing/2014/main" id="{918620E2-4C40-4BBF-B7BF-B5DBE18F0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20" y="0"/>
            <a:ext cx="4923558" cy="6858000"/>
          </a:xfrm>
          <a:prstGeom prst="rect">
            <a:avLst/>
          </a:prstGeom>
        </p:spPr>
      </p:pic>
    </p:spTree>
    <p:extLst>
      <p:ext uri="{BB962C8B-B14F-4D97-AF65-F5344CB8AC3E}">
        <p14:creationId xmlns:p14="http://schemas.microsoft.com/office/powerpoint/2010/main" val="6301328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3900</Words>
  <Application>Microsoft Office PowerPoint</Application>
  <PresentationFormat>Widescreen</PresentationFormat>
  <Paragraphs>208</Paragraphs>
  <Slides>44</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44</vt:i4>
      </vt:variant>
    </vt:vector>
  </HeadingPairs>
  <TitlesOfParts>
    <vt:vector size="52" baseType="lpstr">
      <vt:lpstr>Arial</vt:lpstr>
      <vt:lpstr>Arial Black</vt:lpstr>
      <vt:lpstr>Calibri</vt:lpstr>
      <vt:lpstr>Calibri Light</vt:lpstr>
      <vt:lpstr>Comic Sans MS</vt:lpstr>
      <vt:lpstr>Garamond</vt:lpstr>
      <vt:lpstr>Times New Roman</vt:lpstr>
      <vt:lpstr>Tema di Office</vt:lpstr>
      <vt:lpstr>Diocesi di Rieti  Ufficio Liturgico  </vt:lpstr>
      <vt:lpstr>Liturgia delle Ore</vt:lpstr>
      <vt:lpstr>  </vt:lpstr>
      <vt:lpstr>  </vt:lpstr>
      <vt:lpstr>  </vt:lpstr>
      <vt:lpstr>  </vt:lpstr>
      <vt:lpstr>  </vt:lpstr>
      <vt:lpstr>Presentazione standard di PowerPoint</vt:lpstr>
      <vt:lpstr>Presentazione standard di PowerPoint</vt:lpstr>
      <vt:lpstr>Il nome</vt:lpstr>
      <vt:lpstr>Prima e dopo la Pentecoste</vt:lpstr>
      <vt:lpstr>Legame con il tempo</vt:lpstr>
      <vt:lpstr>Una preghiera continua</vt:lpstr>
      <vt:lpstr>Tempi di preghiera</vt:lpstr>
      <vt:lpstr>Simbolismo</vt:lpstr>
      <vt:lpstr>Dimensioni teologiche della Liturgia delle Ore</vt:lpstr>
      <vt:lpstr>Preghiera della Chiesa</vt:lpstr>
      <vt:lpstr>Preghiera e Sacrificio</vt:lpstr>
      <vt:lpstr>Pregare tre volte al giorno</vt:lpstr>
      <vt:lpstr>Ufficio cattedrale e Ufficio monastico</vt:lpstr>
      <vt:lpstr>Testimonianze antiche di un ufficio cattedrale</vt:lpstr>
      <vt:lpstr>Liturgia delle Ore a Gerusalemme nel IV secolo</vt:lpstr>
      <vt:lpstr>La Veritas Horarum</vt:lpstr>
      <vt:lpstr>L’aurora inonda il cielo di una festa di luce</vt:lpstr>
      <vt:lpstr>La preghiera notturna</vt:lpstr>
      <vt:lpstr>Interruzione dell’attività quotidiana</vt:lpstr>
      <vt:lpstr>L’Ora Media</vt:lpstr>
      <vt:lpstr>Interpretazione staurocentrica</vt:lpstr>
      <vt:lpstr>L’esame particolare</vt:lpstr>
      <vt:lpstr>Il Salmo 118</vt:lpstr>
      <vt:lpstr>Camminare alla luce della Parola</vt:lpstr>
      <vt:lpstr>Azioni impregnate di preghiera</vt:lpstr>
      <vt:lpstr>SC 83 – 101 e Laudis Canticum</vt:lpstr>
      <vt:lpstr>La preghiera è salvifica</vt:lpstr>
      <vt:lpstr>Spiritualità ecclesiale</vt:lpstr>
      <vt:lpstr>Il badalone</vt:lpstr>
      <vt:lpstr>Gli antichi corali</vt:lpstr>
      <vt:lpstr>Da Innocenzo III a san Pio V</vt:lpstr>
      <vt:lpstr>Il breviario del Concilio di Trento</vt:lpstr>
      <vt:lpstr>La liturgia delle Ore dopo il VATICANO II</vt:lpstr>
      <vt:lpstr>Ufficio delle Letture</vt:lpstr>
      <vt:lpstr>Preghiera come realtà divina</vt:lpstr>
      <vt:lpstr>I Salmi (André Chouraqui)</vt:lpstr>
      <vt:lpstr>Le principali App per la Liturgia delle Ore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Liturgia delle Ore</dc:title>
  <dc:creator>Ezio Casella</dc:creator>
  <cp:lastModifiedBy>User</cp:lastModifiedBy>
  <cp:revision>34</cp:revision>
  <cp:lastPrinted>2020-04-21T10:47:21Z</cp:lastPrinted>
  <dcterms:created xsi:type="dcterms:W3CDTF">2019-02-28T16:26:09Z</dcterms:created>
  <dcterms:modified xsi:type="dcterms:W3CDTF">2020-04-24T09:34:53Z</dcterms:modified>
</cp:coreProperties>
</file>