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81" r:id="rId5"/>
    <p:sldId id="282" r:id="rId6"/>
    <p:sldId id="283" r:id="rId7"/>
    <p:sldId id="284" r:id="rId8"/>
    <p:sldId id="285" r:id="rId9"/>
    <p:sldId id="288" r:id="rId10"/>
    <p:sldId id="286" r:id="rId11"/>
    <p:sldId id="289" r:id="rId12"/>
    <p:sldId id="287" r:id="rId13"/>
    <p:sldId id="29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38" y="1021573"/>
            <a:ext cx="7353915" cy="480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Corso di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ARTE LITURGICA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95269" y="3602037"/>
            <a:ext cx="9001462" cy="1919531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4293 ANNO ACCADEMICO 2021 – 2022</a:t>
            </a:r>
          </a:p>
          <a:p>
            <a:r>
              <a:rPr lang="it-IT" dirty="0" smtClean="0"/>
              <a:t>SABATO, 10:15 – 11:50</a:t>
            </a:r>
            <a:endParaRPr lang="it-IT" dirty="0"/>
          </a:p>
          <a:p>
            <a:r>
              <a:rPr lang="it-IT" sz="5400" b="1" dirty="0" smtClean="0"/>
              <a:t>L’ABSIDE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38925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55326" y="609600"/>
            <a:ext cx="1763485" cy="1326321"/>
          </a:xfrm>
        </p:spPr>
        <p:txBody>
          <a:bodyPr/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Segnaposto contenuto 3" descr="&lt;strong&gt;Abside&lt;/strong&gt; - Vikidia, l’encyclopédie des 8-13 a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51" y="51353"/>
            <a:ext cx="5558927" cy="6812411"/>
          </a:xfrm>
        </p:spPr>
      </p:pic>
    </p:spTree>
    <p:extLst>
      <p:ext uri="{BB962C8B-B14F-4D97-AF65-F5344CB8AC3E}">
        <p14:creationId xmlns:p14="http://schemas.microsoft.com/office/powerpoint/2010/main" val="273208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89074" y="609600"/>
            <a:ext cx="1071156" cy="1326321"/>
          </a:xfrm>
        </p:spPr>
        <p:txBody>
          <a:bodyPr/>
          <a:lstStyle/>
          <a:p>
            <a:pPr algn="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9" y="391887"/>
            <a:ext cx="8344578" cy="6258434"/>
          </a:xfrm>
        </p:spPr>
      </p:pic>
      <p:sp>
        <p:nvSpPr>
          <p:cNvPr id="5" name="CasellaDiTesto 4"/>
          <p:cNvSpPr txBox="1"/>
          <p:nvPr/>
        </p:nvSpPr>
        <p:spPr>
          <a:xfrm>
            <a:off x="8830491" y="391887"/>
            <a:ext cx="303058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La cupola dell’abside è connessa direttamente all’altare e rappresenta il cielo da dove scendono per noi sulla mensa i doni celesti.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78389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Abside deriva da «</a:t>
            </a:r>
            <a:r>
              <a:rPr lang="it-IT" dirty="0" err="1" smtClean="0"/>
              <a:t>aptus</a:t>
            </a:r>
            <a:r>
              <a:rPr lang="it-IT" dirty="0" smtClean="0"/>
              <a:t>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dirty="0">
                <a:effectLst/>
              </a:rPr>
              <a:t>Quando Paolino di Nola scrivendo all’amico </a:t>
            </a:r>
            <a:r>
              <a:rPr lang="it-IT" sz="2800" dirty="0" err="1">
                <a:effectLst/>
              </a:rPr>
              <a:t>Sulpicio</a:t>
            </a:r>
            <a:r>
              <a:rPr lang="it-IT" sz="2800" dirty="0">
                <a:effectLst/>
              </a:rPr>
              <a:t> Severo parla dell’abside dice espressamente: </a:t>
            </a:r>
            <a:r>
              <a:rPr lang="it-IT" sz="2800" dirty="0" smtClean="0">
                <a:effectLst/>
              </a:rPr>
              <a:t>«che </a:t>
            </a:r>
            <a:r>
              <a:rPr lang="it-IT" sz="2800" dirty="0">
                <a:effectLst/>
              </a:rPr>
              <a:t>cosa voglia dire la parola abside io neppure lo so. Ti dico che neppure so di che genere sia, se maschile o </a:t>
            </a:r>
            <a:r>
              <a:rPr lang="it-IT" sz="2800" dirty="0" smtClean="0">
                <a:effectLst/>
              </a:rPr>
              <a:t>femminile». </a:t>
            </a:r>
          </a:p>
          <a:p>
            <a:pPr marL="0" indent="0">
              <a:buNone/>
            </a:pPr>
            <a:r>
              <a:rPr lang="it-IT" sz="2800" dirty="0" smtClean="0">
                <a:effectLst/>
              </a:rPr>
              <a:t>Egli </a:t>
            </a:r>
            <a:r>
              <a:rPr lang="it-IT" sz="2800" dirty="0">
                <a:effectLst/>
              </a:rPr>
              <a:t>però intuisce che questa parola ha a che fare con la </a:t>
            </a:r>
            <a:r>
              <a:rPr lang="it-IT" sz="2800" dirty="0" smtClean="0">
                <a:effectLst/>
              </a:rPr>
              <a:t>«connessione», </a:t>
            </a:r>
            <a:r>
              <a:rPr lang="it-IT" sz="2800" dirty="0">
                <a:effectLst/>
              </a:rPr>
              <a:t>derivando dal latino </a:t>
            </a:r>
            <a:r>
              <a:rPr lang="it-IT" sz="2800" i="1" dirty="0" err="1">
                <a:effectLst/>
              </a:rPr>
              <a:t>aptus</a:t>
            </a:r>
            <a:r>
              <a:rPr lang="it-IT" sz="2800" dirty="0">
                <a:effectLst/>
              </a:rPr>
              <a:t>, che significa </a:t>
            </a:r>
            <a:r>
              <a:rPr lang="it-IT" sz="2800" dirty="0" smtClean="0">
                <a:effectLst/>
              </a:rPr>
              <a:t>«connesso».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572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Collegamento tra abside e altare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effectLst/>
              </a:rPr>
              <a:t>L’abside infatti è collegata all’altare e subisce da esso un’attrazione; è come la cupola del cielo da dove lo Spirito Santo scende sui doni deposti sulla mensa e li trasforma nel pane della vita eterna e nel calice della salvezza. Non è un caso, perciò, che l’abside sia spesso colorata di azzurro e punteggiata di stelle. Essa si accende di luce ed abbraccia i fedeli come un grembo materno. È il logos che abbraccia l’universo: pensiamo agli splendidi mosaici absidali delle antiche cattedrali.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8713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12571" y="609600"/>
            <a:ext cx="979715" cy="1326321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Segnaposto contenuto 3" descr="&lt;strong&gt;Mosaici&lt;/strong&gt; Arabo-normanni in Sicilia - Arte Svelata | Blog di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94" y="83700"/>
            <a:ext cx="9432842" cy="6578357"/>
          </a:xfrm>
        </p:spPr>
      </p:pic>
    </p:spTree>
    <p:extLst>
      <p:ext uri="{BB962C8B-B14F-4D97-AF65-F5344CB8AC3E}">
        <p14:creationId xmlns:p14="http://schemas.microsoft.com/office/powerpoint/2010/main" val="181375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Colui che i cieli non possono contenere viene a noi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>
                <a:effectLst/>
              </a:rPr>
              <a:t>L’altare infatti è il punto in cui il cielo, simboleggiato dalla cupola, si incontra con la terra, simboleggiata dalla navata della chiesa. L’abside, pertanto, è strettamente connessa con l’altare. Colui che i cieli non possono contenere è stato racchiuso nel grembo di Maria e viene a noi, come dice san Francesco, ogni volta che si celebra l’Eucaristia, nelle mani del sacerdote.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997883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80560" y="635726"/>
            <a:ext cx="561704" cy="1326321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Segnaposto contenuto 3" descr="L’arte romanica in Italia - Arte Svelata | Blog di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6" y="62916"/>
            <a:ext cx="10130039" cy="6677517"/>
          </a:xfrm>
        </p:spPr>
      </p:pic>
    </p:spTree>
    <p:extLst>
      <p:ext uri="{BB962C8B-B14F-4D97-AF65-F5344CB8AC3E}">
        <p14:creationId xmlns:p14="http://schemas.microsoft.com/office/powerpoint/2010/main" val="129909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L’umiltà dell’incarnazione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dirty="0">
                <a:effectLst/>
              </a:rPr>
              <a:t>Guardando la maestosità dell’abside e pensando all’umiltà della Vergine i fedeli che partecipano alla liturgia sono spinti ad entrare sempre più nel mistero celebrato sull’altare: l’umiltà dell’incarnazione e la carità della passione, la grandezza e l’umiltà di Dio. Quando l’uomo, invece, si sente superiore all’altro, come ad esempio il fariseo della parabola di Lc 18,9-14, è sempre più lontano da Dio, che si è fatto il più piccolo di tutti.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183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6114" y="609600"/>
            <a:ext cx="2035568" cy="1326321"/>
          </a:xfrm>
        </p:spPr>
        <p:txBody>
          <a:bodyPr/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Segnaposto contenuto 3" descr="La Basilica di San Vitale a Ravenna e i suoi &lt;strong&gt;mosaici&lt;/strong&gt;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205190"/>
            <a:ext cx="8558925" cy="6561286"/>
          </a:xfrm>
        </p:spPr>
      </p:pic>
    </p:spTree>
    <p:extLst>
      <p:ext uri="{BB962C8B-B14F-4D97-AF65-F5344CB8AC3E}">
        <p14:creationId xmlns:p14="http://schemas.microsoft.com/office/powerpoint/2010/main" val="3034798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242395EE830D4EAC98F430880E64E2" ma:contentTypeVersion="2" ma:contentTypeDescription="Creare un nuovo documento." ma:contentTypeScope="" ma:versionID="66bece47d27ebc6875bf5d57fba477ca">
  <xsd:schema xmlns:xsd="http://www.w3.org/2001/XMLSchema" xmlns:xs="http://www.w3.org/2001/XMLSchema" xmlns:p="http://schemas.microsoft.com/office/2006/metadata/properties" xmlns:ns2="c9e2d579-93b9-4a60-9378-6434392e1fc5" targetNamespace="http://schemas.microsoft.com/office/2006/metadata/properties" ma:root="true" ma:fieldsID="05ee1af4317fc5c694d778e9c2fbff34" ns2:_="">
    <xsd:import namespace="c9e2d579-93b9-4a60-9378-6434392e1f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2d579-93b9-4a60-9378-6434392e1f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AB8B64-48CB-4125-BD47-49BEF89E34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91A097-2AEE-4E02-AEA1-DBA8E43139E7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c9e2d579-93b9-4a60-9378-6434392e1fc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7B4290-4D0B-499A-A96D-988DCB48F8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e2d579-93b9-4a60-9378-6434392e1f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TM04033921[[fn=Damascato]]</Template>
  <TotalTime>1295</TotalTime>
  <Words>372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Corso di  ARTE LITURGICA</vt:lpstr>
      <vt:lpstr>A</vt:lpstr>
      <vt:lpstr>Abside deriva da «aptus»</vt:lpstr>
      <vt:lpstr>Collegamento tra abside e altare</vt:lpstr>
      <vt:lpstr>a</vt:lpstr>
      <vt:lpstr>Colui che i cieli non possono contenere viene a noi</vt:lpstr>
      <vt:lpstr>a</vt:lpstr>
      <vt:lpstr>L’umiltà dell’incarnazione</vt:lpstr>
      <vt:lpstr>a</vt:lpstr>
      <vt:lpstr>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patrologia I</dc:title>
  <dc:creator>Fra Juri Leoni</dc:creator>
  <cp:lastModifiedBy>User</cp:lastModifiedBy>
  <cp:revision>115</cp:revision>
  <cp:lastPrinted>2019-10-11T06:34:14Z</cp:lastPrinted>
  <dcterms:created xsi:type="dcterms:W3CDTF">2017-09-12T09:23:25Z</dcterms:created>
  <dcterms:modified xsi:type="dcterms:W3CDTF">2022-02-28T05:19:35Z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0x0101001D242395EE830D4EAC98F430880E64E2</vt:lpwstr>
  </property>
</Properties>
</file>